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8" r:id="rId3"/>
    <p:sldId id="259" r:id="rId4"/>
    <p:sldId id="276" r:id="rId5"/>
    <p:sldId id="265" r:id="rId6"/>
    <p:sldId id="266" r:id="rId7"/>
    <p:sldId id="277" r:id="rId8"/>
    <p:sldId id="273" r:id="rId9"/>
    <p:sldId id="278" r:id="rId10"/>
    <p:sldId id="260" r:id="rId11"/>
    <p:sldId id="261" r:id="rId12"/>
    <p:sldId id="281" r:id="rId13"/>
    <p:sldId id="262" r:id="rId14"/>
    <p:sldId id="267" r:id="rId15"/>
    <p:sldId id="268" r:id="rId16"/>
    <p:sldId id="269" r:id="rId17"/>
    <p:sldId id="279" r:id="rId18"/>
    <p:sldId id="274" r:id="rId19"/>
    <p:sldId id="275" r:id="rId2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8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28"/>
    <p:restoredTop sz="80392"/>
  </p:normalViewPr>
  <p:slideViewPr>
    <p:cSldViewPr snapToGrid="0" snapToObjects="1">
      <p:cViewPr>
        <p:scale>
          <a:sx n="90" d="100"/>
          <a:sy n="90" d="100"/>
        </p:scale>
        <p:origin x="240" y="144"/>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7" d="100"/>
          <a:sy n="87" d="100"/>
        </p:scale>
        <p:origin x="212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D26020-34FC-524B-9912-380D037DD219}" type="doc">
      <dgm:prSet loTypeId="urn:microsoft.com/office/officeart/2005/8/layout/cycle1" loCatId="" qsTypeId="urn:microsoft.com/office/officeart/2005/8/quickstyle/simple1" qsCatId="simple" csTypeId="urn:microsoft.com/office/officeart/2005/8/colors/accent1_4" csCatId="accent1" phldr="1"/>
      <dgm:spPr/>
      <dgm:t>
        <a:bodyPr/>
        <a:lstStyle/>
        <a:p>
          <a:endParaRPr lang="es-ES"/>
        </a:p>
      </dgm:t>
    </dgm:pt>
    <dgm:pt modelId="{7FBE7BA8-4CE0-2040-8DB3-67B16A76A1F5}">
      <dgm:prSet phldrT="[Texto]" custT="1"/>
      <dgm:spPr/>
      <dgm:t>
        <a:bodyPr/>
        <a:lstStyle/>
        <a:p>
          <a:r>
            <a:rPr lang="es-ES" sz="1600">
              <a:latin typeface="Verdana" panose="020B0604030504040204" pitchFamily="34" charset="0"/>
              <a:ea typeface="Verdana" panose="020B0604030504040204" pitchFamily="34" charset="0"/>
              <a:cs typeface="Verdana" panose="020B0604030504040204" pitchFamily="34" charset="0"/>
            </a:rPr>
            <a:t>DETECTING THE WEAR</a:t>
          </a:r>
          <a:endParaRPr lang="es-ES" sz="1600" dirty="0">
            <a:latin typeface="Verdana" panose="020B0604030504040204" pitchFamily="34" charset="0"/>
            <a:ea typeface="Verdana" panose="020B0604030504040204" pitchFamily="34" charset="0"/>
            <a:cs typeface="Verdana" panose="020B0604030504040204" pitchFamily="34" charset="0"/>
          </a:endParaRPr>
        </a:p>
      </dgm:t>
    </dgm:pt>
    <dgm:pt modelId="{F4747B63-D229-BE4A-A1C6-75E882FFE214}" type="parTrans" cxnId="{18D71697-9DD9-FC49-8F1E-5BB4056B89E4}">
      <dgm:prSet/>
      <dgm:spPr/>
      <dgm:t>
        <a:bodyPr/>
        <a:lstStyle/>
        <a:p>
          <a:endParaRPr lang="es-ES" sz="24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dgm:t>
    </dgm:pt>
    <dgm:pt modelId="{26195894-78D1-7B41-BAE5-9E96B464F9FA}" type="sibTrans" cxnId="{18D71697-9DD9-FC49-8F1E-5BB4056B89E4}">
      <dgm:prSet/>
      <dgm:spPr/>
      <dgm:t>
        <a:bodyPr/>
        <a:lstStyle/>
        <a:p>
          <a:endParaRPr lang="es-ES" sz="24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dgm:t>
    </dgm:pt>
    <dgm:pt modelId="{70E7B164-30E7-594B-9238-834D43A51CE6}">
      <dgm:prSet phldrT="[Texto]" custT="1"/>
      <dgm:spPr/>
      <dgm:t>
        <a:bodyPr/>
        <a:lstStyle/>
        <a:p>
          <a:r>
            <a:rPr lang="es-ES" sz="1600">
              <a:latin typeface="Verdana" panose="020B0604030504040204" pitchFamily="34" charset="0"/>
              <a:ea typeface="Verdana" panose="020B0604030504040204" pitchFamily="34" charset="0"/>
              <a:cs typeface="Verdana" panose="020B0604030504040204" pitchFamily="34" charset="0"/>
            </a:rPr>
            <a:t>PREVENTING THE  ALTERATIONS</a:t>
          </a:r>
          <a:endParaRPr lang="es-ES" sz="1600" dirty="0">
            <a:latin typeface="Verdana" panose="020B0604030504040204" pitchFamily="34" charset="0"/>
            <a:ea typeface="Verdana" panose="020B0604030504040204" pitchFamily="34" charset="0"/>
            <a:cs typeface="Verdana" panose="020B0604030504040204" pitchFamily="34" charset="0"/>
          </a:endParaRPr>
        </a:p>
      </dgm:t>
    </dgm:pt>
    <dgm:pt modelId="{79B7E1B4-E12E-894E-81F9-32AFA8B22377}" type="parTrans" cxnId="{3603F37D-10D1-0649-8C25-4B4FF8F61789}">
      <dgm:prSet/>
      <dgm:spPr/>
      <dgm:t>
        <a:bodyPr/>
        <a:lstStyle/>
        <a:p>
          <a:endParaRPr lang="es-ES" sz="24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dgm:t>
    </dgm:pt>
    <dgm:pt modelId="{4408FEB2-52C8-8745-9BC0-A39B4719552D}" type="sibTrans" cxnId="{3603F37D-10D1-0649-8C25-4B4FF8F61789}">
      <dgm:prSet/>
      <dgm:spPr/>
      <dgm:t>
        <a:bodyPr/>
        <a:lstStyle/>
        <a:p>
          <a:endParaRPr lang="es-ES" sz="24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dgm:t>
    </dgm:pt>
    <dgm:pt modelId="{53F8A197-61FE-E444-828C-579BAADED629}">
      <dgm:prSet phldrT="[Texto]" custT="1"/>
      <dgm:spPr/>
      <dgm:t>
        <a:bodyPr/>
        <a:lstStyle/>
        <a:p>
          <a:r>
            <a:rPr lang="es-ES" sz="1600">
              <a:latin typeface="Verdana" panose="020B0604030504040204" pitchFamily="34" charset="0"/>
              <a:ea typeface="Verdana" panose="020B0604030504040204" pitchFamily="34" charset="0"/>
              <a:cs typeface="Verdana" panose="020B0604030504040204" pitchFamily="34" charset="0"/>
            </a:rPr>
            <a:t>OVERLAPPING STL FILES </a:t>
          </a:r>
          <a:endParaRPr lang="es-ES" sz="1600" dirty="0">
            <a:latin typeface="Verdana" panose="020B0604030504040204" pitchFamily="34" charset="0"/>
            <a:ea typeface="Verdana" panose="020B0604030504040204" pitchFamily="34" charset="0"/>
            <a:cs typeface="Verdana" panose="020B0604030504040204" pitchFamily="34" charset="0"/>
          </a:endParaRPr>
        </a:p>
      </dgm:t>
    </dgm:pt>
    <dgm:pt modelId="{0D028824-E0EB-E94C-A1A5-D70EE0E027D4}" type="parTrans" cxnId="{5CF5AFA4-79A5-9447-9F4A-80D47CEA5E87}">
      <dgm:prSet/>
      <dgm:spPr/>
      <dgm:t>
        <a:bodyPr/>
        <a:lstStyle/>
        <a:p>
          <a:endParaRPr lang="es-ES" sz="24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dgm:t>
    </dgm:pt>
    <dgm:pt modelId="{1D594DF1-BD86-B543-986B-F3DDA70D2550}" type="sibTrans" cxnId="{5CF5AFA4-79A5-9447-9F4A-80D47CEA5E87}">
      <dgm:prSet/>
      <dgm:spPr/>
      <dgm:t>
        <a:bodyPr/>
        <a:lstStyle/>
        <a:p>
          <a:endParaRPr lang="es-ES" sz="24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dgm:t>
    </dgm:pt>
    <dgm:pt modelId="{C98E55A6-8A54-8E41-B12B-F7BB2A5B86E9}">
      <dgm:prSet phldrT="[Texto]" custT="1"/>
      <dgm:spPr/>
      <dgm:t>
        <a:bodyPr/>
        <a:lstStyle/>
        <a:p>
          <a:r>
            <a:rPr lang="es-ES" sz="1600" dirty="0">
              <a:latin typeface="Verdana" panose="020B0604030504040204" pitchFamily="34" charset="0"/>
              <a:ea typeface="Verdana" panose="020B0604030504040204" pitchFamily="34" charset="0"/>
              <a:cs typeface="Verdana" panose="020B0604030504040204" pitchFamily="34" charset="0"/>
            </a:rPr>
            <a:t>UNDERSTANDING CAUSES</a:t>
          </a:r>
        </a:p>
      </dgm:t>
    </dgm:pt>
    <dgm:pt modelId="{BE0EA388-6D4F-9D4A-BDB0-67A3EA55C1DE}" type="sibTrans" cxnId="{6EBE28EA-07CA-4C4D-9FC4-5DFA7E14C9A6}">
      <dgm:prSet/>
      <dgm:spPr/>
      <dgm:t>
        <a:bodyPr/>
        <a:lstStyle/>
        <a:p>
          <a:endParaRPr lang="es-ES" sz="24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dgm:t>
    </dgm:pt>
    <dgm:pt modelId="{1CD9DFDF-1C67-F442-ABAB-86D4106BFDBF}" type="parTrans" cxnId="{6EBE28EA-07CA-4C4D-9FC4-5DFA7E14C9A6}">
      <dgm:prSet/>
      <dgm:spPr/>
      <dgm:t>
        <a:bodyPr/>
        <a:lstStyle/>
        <a:p>
          <a:endParaRPr lang="es-ES" sz="24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dgm:t>
    </dgm:pt>
    <dgm:pt modelId="{0C08B9B9-07CA-284F-B038-4C6A3BA9D023}" type="pres">
      <dgm:prSet presAssocID="{70D26020-34FC-524B-9912-380D037DD219}" presName="cycle" presStyleCnt="0">
        <dgm:presLayoutVars>
          <dgm:dir/>
          <dgm:resizeHandles val="exact"/>
        </dgm:presLayoutVars>
      </dgm:prSet>
      <dgm:spPr/>
    </dgm:pt>
    <dgm:pt modelId="{1456480D-7031-4046-8987-7607CC24E3A4}" type="pres">
      <dgm:prSet presAssocID="{7FBE7BA8-4CE0-2040-8DB3-67B16A76A1F5}" presName="dummy" presStyleCnt="0"/>
      <dgm:spPr/>
    </dgm:pt>
    <dgm:pt modelId="{6C5A414E-67B2-0249-B901-92223617E380}" type="pres">
      <dgm:prSet presAssocID="{7FBE7BA8-4CE0-2040-8DB3-67B16A76A1F5}" presName="node" presStyleLbl="revTx" presStyleIdx="0" presStyleCnt="4">
        <dgm:presLayoutVars>
          <dgm:bulletEnabled val="1"/>
        </dgm:presLayoutVars>
      </dgm:prSet>
      <dgm:spPr/>
    </dgm:pt>
    <dgm:pt modelId="{D230122E-EBBC-7C46-815F-226EC24B6820}" type="pres">
      <dgm:prSet presAssocID="{26195894-78D1-7B41-BAE5-9E96B464F9FA}" presName="sibTrans" presStyleLbl="node1" presStyleIdx="0" presStyleCnt="4"/>
      <dgm:spPr/>
    </dgm:pt>
    <dgm:pt modelId="{5964F03C-2242-D543-9873-AFE87770A962}" type="pres">
      <dgm:prSet presAssocID="{C98E55A6-8A54-8E41-B12B-F7BB2A5B86E9}" presName="dummy" presStyleCnt="0"/>
      <dgm:spPr/>
    </dgm:pt>
    <dgm:pt modelId="{A6A95E21-6050-0D41-AE1E-2D75F3F5FA64}" type="pres">
      <dgm:prSet presAssocID="{C98E55A6-8A54-8E41-B12B-F7BB2A5B86E9}" presName="node" presStyleLbl="revTx" presStyleIdx="1" presStyleCnt="4" custScaleX="146148">
        <dgm:presLayoutVars>
          <dgm:bulletEnabled val="1"/>
        </dgm:presLayoutVars>
      </dgm:prSet>
      <dgm:spPr/>
    </dgm:pt>
    <dgm:pt modelId="{CB7D3FC0-AE9E-9148-838D-D3F888824EBA}" type="pres">
      <dgm:prSet presAssocID="{BE0EA388-6D4F-9D4A-BDB0-67A3EA55C1DE}" presName="sibTrans" presStyleLbl="node1" presStyleIdx="1" presStyleCnt="4"/>
      <dgm:spPr/>
    </dgm:pt>
    <dgm:pt modelId="{3ED6BC43-E835-764E-B0E1-3A1E97922F76}" type="pres">
      <dgm:prSet presAssocID="{70E7B164-30E7-594B-9238-834D43A51CE6}" presName="dummy" presStyleCnt="0"/>
      <dgm:spPr/>
    </dgm:pt>
    <dgm:pt modelId="{D6D5C1BE-9520-E34D-B51B-812718C17035}" type="pres">
      <dgm:prSet presAssocID="{70E7B164-30E7-594B-9238-834D43A51CE6}" presName="node" presStyleLbl="revTx" presStyleIdx="2" presStyleCnt="4">
        <dgm:presLayoutVars>
          <dgm:bulletEnabled val="1"/>
        </dgm:presLayoutVars>
      </dgm:prSet>
      <dgm:spPr/>
    </dgm:pt>
    <dgm:pt modelId="{A228DE96-2377-CB4C-88B1-6DCEBFCA6748}" type="pres">
      <dgm:prSet presAssocID="{4408FEB2-52C8-8745-9BC0-A39B4719552D}" presName="sibTrans" presStyleLbl="node1" presStyleIdx="2" presStyleCnt="4"/>
      <dgm:spPr/>
    </dgm:pt>
    <dgm:pt modelId="{F39FD009-E842-B742-A254-47FAFFD3F006}" type="pres">
      <dgm:prSet presAssocID="{53F8A197-61FE-E444-828C-579BAADED629}" presName="dummy" presStyleCnt="0"/>
      <dgm:spPr/>
    </dgm:pt>
    <dgm:pt modelId="{D18447BC-2D3B-F049-9DB3-68D7DB23E002}" type="pres">
      <dgm:prSet presAssocID="{53F8A197-61FE-E444-828C-579BAADED629}" presName="node" presStyleLbl="revTx" presStyleIdx="3" presStyleCnt="4">
        <dgm:presLayoutVars>
          <dgm:bulletEnabled val="1"/>
        </dgm:presLayoutVars>
      </dgm:prSet>
      <dgm:spPr/>
    </dgm:pt>
    <dgm:pt modelId="{65E6E410-0002-1D4F-94E7-E14A9A55051F}" type="pres">
      <dgm:prSet presAssocID="{1D594DF1-BD86-B543-986B-F3DDA70D2550}" presName="sibTrans" presStyleLbl="node1" presStyleIdx="3" presStyleCnt="4"/>
      <dgm:spPr/>
    </dgm:pt>
  </dgm:ptLst>
  <dgm:cxnLst>
    <dgm:cxn modelId="{644F6918-D49A-734D-B3D1-8207BAD6E385}" type="presOf" srcId="{53F8A197-61FE-E444-828C-579BAADED629}" destId="{D18447BC-2D3B-F049-9DB3-68D7DB23E002}" srcOrd="0" destOrd="0" presId="urn:microsoft.com/office/officeart/2005/8/layout/cycle1"/>
    <dgm:cxn modelId="{4524831A-D096-7043-8DAE-872348404C94}" type="presOf" srcId="{70E7B164-30E7-594B-9238-834D43A51CE6}" destId="{D6D5C1BE-9520-E34D-B51B-812718C17035}" srcOrd="0" destOrd="0" presId="urn:microsoft.com/office/officeart/2005/8/layout/cycle1"/>
    <dgm:cxn modelId="{1847B92F-E213-314D-A4BC-465959CFD793}" type="presOf" srcId="{1D594DF1-BD86-B543-986B-F3DDA70D2550}" destId="{65E6E410-0002-1D4F-94E7-E14A9A55051F}" srcOrd="0" destOrd="0" presId="urn:microsoft.com/office/officeart/2005/8/layout/cycle1"/>
    <dgm:cxn modelId="{3603F37D-10D1-0649-8C25-4B4FF8F61789}" srcId="{70D26020-34FC-524B-9912-380D037DD219}" destId="{70E7B164-30E7-594B-9238-834D43A51CE6}" srcOrd="2" destOrd="0" parTransId="{79B7E1B4-E12E-894E-81F9-32AFA8B22377}" sibTransId="{4408FEB2-52C8-8745-9BC0-A39B4719552D}"/>
    <dgm:cxn modelId="{18D71697-9DD9-FC49-8F1E-5BB4056B89E4}" srcId="{70D26020-34FC-524B-9912-380D037DD219}" destId="{7FBE7BA8-4CE0-2040-8DB3-67B16A76A1F5}" srcOrd="0" destOrd="0" parTransId="{F4747B63-D229-BE4A-A1C6-75E882FFE214}" sibTransId="{26195894-78D1-7B41-BAE5-9E96B464F9FA}"/>
    <dgm:cxn modelId="{1FD179A0-1DF7-7342-A31D-E779781D9AB4}" type="presOf" srcId="{4408FEB2-52C8-8745-9BC0-A39B4719552D}" destId="{A228DE96-2377-CB4C-88B1-6DCEBFCA6748}" srcOrd="0" destOrd="0" presId="urn:microsoft.com/office/officeart/2005/8/layout/cycle1"/>
    <dgm:cxn modelId="{86E899A2-7DFA-7143-9014-A9AD2F4AFE78}" type="presOf" srcId="{7FBE7BA8-4CE0-2040-8DB3-67B16A76A1F5}" destId="{6C5A414E-67B2-0249-B901-92223617E380}" srcOrd="0" destOrd="0" presId="urn:microsoft.com/office/officeart/2005/8/layout/cycle1"/>
    <dgm:cxn modelId="{5CF5AFA4-79A5-9447-9F4A-80D47CEA5E87}" srcId="{70D26020-34FC-524B-9912-380D037DD219}" destId="{53F8A197-61FE-E444-828C-579BAADED629}" srcOrd="3" destOrd="0" parTransId="{0D028824-E0EB-E94C-A1A5-D70EE0E027D4}" sibTransId="{1D594DF1-BD86-B543-986B-F3DDA70D2550}"/>
    <dgm:cxn modelId="{655AD5C7-7AAD-4941-A3F6-D56D4F543989}" type="presOf" srcId="{26195894-78D1-7B41-BAE5-9E96B464F9FA}" destId="{D230122E-EBBC-7C46-815F-226EC24B6820}" srcOrd="0" destOrd="0" presId="urn:microsoft.com/office/officeart/2005/8/layout/cycle1"/>
    <dgm:cxn modelId="{DE6E18E4-EBF6-5B4D-A877-684B292BCD43}" type="presOf" srcId="{70D26020-34FC-524B-9912-380D037DD219}" destId="{0C08B9B9-07CA-284F-B038-4C6A3BA9D023}" srcOrd="0" destOrd="0" presId="urn:microsoft.com/office/officeart/2005/8/layout/cycle1"/>
    <dgm:cxn modelId="{6EBE28EA-07CA-4C4D-9FC4-5DFA7E14C9A6}" srcId="{70D26020-34FC-524B-9912-380D037DD219}" destId="{C98E55A6-8A54-8E41-B12B-F7BB2A5B86E9}" srcOrd="1" destOrd="0" parTransId="{1CD9DFDF-1C67-F442-ABAB-86D4106BFDBF}" sibTransId="{BE0EA388-6D4F-9D4A-BDB0-67A3EA55C1DE}"/>
    <dgm:cxn modelId="{61472FEB-7979-FD41-B1AB-F94A983F9DD7}" type="presOf" srcId="{C98E55A6-8A54-8E41-B12B-F7BB2A5B86E9}" destId="{A6A95E21-6050-0D41-AE1E-2D75F3F5FA64}" srcOrd="0" destOrd="0" presId="urn:microsoft.com/office/officeart/2005/8/layout/cycle1"/>
    <dgm:cxn modelId="{50CE8AFB-A330-4C42-8FB4-D280B2D05765}" type="presOf" srcId="{BE0EA388-6D4F-9D4A-BDB0-67A3EA55C1DE}" destId="{CB7D3FC0-AE9E-9148-838D-D3F888824EBA}" srcOrd="0" destOrd="0" presId="urn:microsoft.com/office/officeart/2005/8/layout/cycle1"/>
    <dgm:cxn modelId="{E9C9C106-5ECA-3742-88A3-E53A8A9C58D1}" type="presParOf" srcId="{0C08B9B9-07CA-284F-B038-4C6A3BA9D023}" destId="{1456480D-7031-4046-8987-7607CC24E3A4}" srcOrd="0" destOrd="0" presId="urn:microsoft.com/office/officeart/2005/8/layout/cycle1"/>
    <dgm:cxn modelId="{9D545A42-6F3A-4248-8820-4EFA396AED0E}" type="presParOf" srcId="{0C08B9B9-07CA-284F-B038-4C6A3BA9D023}" destId="{6C5A414E-67B2-0249-B901-92223617E380}" srcOrd="1" destOrd="0" presId="urn:microsoft.com/office/officeart/2005/8/layout/cycle1"/>
    <dgm:cxn modelId="{583A6BB5-1B50-FA40-89AA-228D6080E0A5}" type="presParOf" srcId="{0C08B9B9-07CA-284F-B038-4C6A3BA9D023}" destId="{D230122E-EBBC-7C46-815F-226EC24B6820}" srcOrd="2" destOrd="0" presId="urn:microsoft.com/office/officeart/2005/8/layout/cycle1"/>
    <dgm:cxn modelId="{0AF68313-913E-2349-B313-525C42BCEDF7}" type="presParOf" srcId="{0C08B9B9-07CA-284F-B038-4C6A3BA9D023}" destId="{5964F03C-2242-D543-9873-AFE87770A962}" srcOrd="3" destOrd="0" presId="urn:microsoft.com/office/officeart/2005/8/layout/cycle1"/>
    <dgm:cxn modelId="{1E6AED79-7D92-D34C-A079-0F5192DCAE1A}" type="presParOf" srcId="{0C08B9B9-07CA-284F-B038-4C6A3BA9D023}" destId="{A6A95E21-6050-0D41-AE1E-2D75F3F5FA64}" srcOrd="4" destOrd="0" presId="urn:microsoft.com/office/officeart/2005/8/layout/cycle1"/>
    <dgm:cxn modelId="{E8F6B57D-0E18-5D41-9923-B42B82425A3D}" type="presParOf" srcId="{0C08B9B9-07CA-284F-B038-4C6A3BA9D023}" destId="{CB7D3FC0-AE9E-9148-838D-D3F888824EBA}" srcOrd="5" destOrd="0" presId="urn:microsoft.com/office/officeart/2005/8/layout/cycle1"/>
    <dgm:cxn modelId="{D308FAF5-76C6-DB44-B86B-52D054126D75}" type="presParOf" srcId="{0C08B9B9-07CA-284F-B038-4C6A3BA9D023}" destId="{3ED6BC43-E835-764E-B0E1-3A1E97922F76}" srcOrd="6" destOrd="0" presId="urn:microsoft.com/office/officeart/2005/8/layout/cycle1"/>
    <dgm:cxn modelId="{1C651BF4-0141-A841-B7B4-7E5021D5FE91}" type="presParOf" srcId="{0C08B9B9-07CA-284F-B038-4C6A3BA9D023}" destId="{D6D5C1BE-9520-E34D-B51B-812718C17035}" srcOrd="7" destOrd="0" presId="urn:microsoft.com/office/officeart/2005/8/layout/cycle1"/>
    <dgm:cxn modelId="{6C994F8D-0A47-AF46-8734-C0B02BB7A73D}" type="presParOf" srcId="{0C08B9B9-07CA-284F-B038-4C6A3BA9D023}" destId="{A228DE96-2377-CB4C-88B1-6DCEBFCA6748}" srcOrd="8" destOrd="0" presId="urn:microsoft.com/office/officeart/2005/8/layout/cycle1"/>
    <dgm:cxn modelId="{0698A0E8-7512-7440-A8C2-D0E2D0C37190}" type="presParOf" srcId="{0C08B9B9-07CA-284F-B038-4C6A3BA9D023}" destId="{F39FD009-E842-B742-A254-47FAFFD3F006}" srcOrd="9" destOrd="0" presId="urn:microsoft.com/office/officeart/2005/8/layout/cycle1"/>
    <dgm:cxn modelId="{7663D811-D9AC-C644-AAF5-BA41F9C8AB57}" type="presParOf" srcId="{0C08B9B9-07CA-284F-B038-4C6A3BA9D023}" destId="{D18447BC-2D3B-F049-9DB3-68D7DB23E002}" srcOrd="10" destOrd="0" presId="urn:microsoft.com/office/officeart/2005/8/layout/cycle1"/>
    <dgm:cxn modelId="{DA553211-9711-BA4F-B104-D43F521979C8}" type="presParOf" srcId="{0C08B9B9-07CA-284F-B038-4C6A3BA9D023}" destId="{65E6E410-0002-1D4F-94E7-E14A9A55051F}"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4CE3-8C6D-434E-A8AD-ADD83F8B9621}" type="doc">
      <dgm:prSet loTypeId="urn:microsoft.com/office/officeart/2008/layout/CircularPictureCallout" loCatId="" qsTypeId="urn:microsoft.com/office/officeart/2005/8/quickstyle/simple1" qsCatId="simple" csTypeId="urn:microsoft.com/office/officeart/2005/8/colors/accent1_3" csCatId="accent1" phldr="1"/>
      <dgm:spPr/>
      <dgm:t>
        <a:bodyPr/>
        <a:lstStyle/>
        <a:p>
          <a:endParaRPr lang="es-ES"/>
        </a:p>
      </dgm:t>
    </dgm:pt>
    <dgm:pt modelId="{F2F52294-51F7-9C4B-BF2C-CDE18B3B0489}">
      <dgm:prSet phldrT="[Texto]"/>
      <dgm:spPr/>
      <dgm:t>
        <a:bodyPr/>
        <a:lstStyle/>
        <a:p>
          <a:pPr>
            <a:buNone/>
          </a:pPr>
          <a:r>
            <a:rPr lang="en-GB" dirty="0">
              <a:solidFill>
                <a:schemeClr val="tx2"/>
              </a:solidFill>
              <a:latin typeface="Verdana" panose="020B0604030504040204" pitchFamily="34" charset="0"/>
              <a:ea typeface="Verdana" panose="020B0604030504040204" pitchFamily="34" charset="0"/>
              <a:cs typeface="Verdana" panose="020B0604030504040204" pitchFamily="34" charset="0"/>
            </a:rPr>
            <a:t>Abrasion</a:t>
          </a:r>
          <a:endParaRPr lang="es-ES" dirty="0">
            <a:solidFill>
              <a:schemeClr val="tx2"/>
            </a:solidFill>
            <a:latin typeface="Verdana" panose="020B0604030504040204" pitchFamily="34" charset="0"/>
            <a:ea typeface="Verdana" panose="020B0604030504040204" pitchFamily="34" charset="0"/>
            <a:cs typeface="Verdana" panose="020B0604030504040204" pitchFamily="34" charset="0"/>
          </a:endParaRPr>
        </a:p>
      </dgm:t>
    </dgm:pt>
    <dgm:pt modelId="{C909476F-72E1-D34B-8235-A32C8EF7768C}" type="parTrans" cxnId="{9F7D9A1F-3EB7-4544-9999-C1FEE860388C}">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A87F5BA7-2E46-8048-88A7-49E5E9FA8C1E}" type="sibTrans" cxnId="{9F7D9A1F-3EB7-4544-9999-C1FEE860388C}">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69E48D35-B45F-424E-BD7B-7E5805689FF8}">
      <dgm:prSet/>
      <dgm:spPr/>
      <dgm:t>
        <a:bodyPr/>
        <a:lstStyle/>
        <a:p>
          <a:r>
            <a:rPr lang="en-GB" dirty="0">
              <a:solidFill>
                <a:schemeClr val="tx2"/>
              </a:solidFill>
              <a:latin typeface="Verdana" panose="020B0604030504040204" pitchFamily="34" charset="0"/>
              <a:ea typeface="Verdana" panose="020B0604030504040204" pitchFamily="34" charset="0"/>
              <a:cs typeface="Verdana" panose="020B0604030504040204" pitchFamily="34" charset="0"/>
            </a:rPr>
            <a:t>Attrition</a:t>
          </a:r>
        </a:p>
      </dgm:t>
    </dgm:pt>
    <dgm:pt modelId="{DD917AEF-1AA3-8741-ABB8-F23030758769}" type="parTrans" cxnId="{41086CE5-FAEC-1847-9800-92A11544A934}">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8D77BD17-393B-0F4C-807F-7798F65D77B5}" type="sibTrans" cxnId="{41086CE5-FAEC-1847-9800-92A11544A934}">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80203262-D58C-F647-BBB6-A76EFFDCE225}">
      <dgm:prSet/>
      <dgm:spPr/>
      <dgm:t>
        <a:bodyPr/>
        <a:lstStyle/>
        <a:p>
          <a:r>
            <a:rPr lang="en-GB" dirty="0" err="1">
              <a:solidFill>
                <a:schemeClr val="tx2"/>
              </a:solidFill>
              <a:latin typeface="Verdana" panose="020B0604030504040204" pitchFamily="34" charset="0"/>
              <a:ea typeface="Verdana" panose="020B0604030504040204" pitchFamily="34" charset="0"/>
              <a:cs typeface="Verdana" panose="020B0604030504040204" pitchFamily="34" charset="0"/>
            </a:rPr>
            <a:t>Abfraction</a:t>
          </a:r>
          <a:endParaRPr lang="en-GB" dirty="0">
            <a:solidFill>
              <a:schemeClr val="tx2"/>
            </a:solidFill>
            <a:latin typeface="Verdana" panose="020B0604030504040204" pitchFamily="34" charset="0"/>
            <a:ea typeface="Verdana" panose="020B0604030504040204" pitchFamily="34" charset="0"/>
            <a:cs typeface="Verdana" panose="020B0604030504040204" pitchFamily="34" charset="0"/>
          </a:endParaRPr>
        </a:p>
      </dgm:t>
    </dgm:pt>
    <dgm:pt modelId="{F69B9139-8935-2444-9323-5FBDC1E56F21}" type="parTrans" cxnId="{E41C5070-0CE9-C34F-A35F-32216187CC3E}">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63D54A4C-FD36-684A-86E4-6E37DA9612B1}" type="sibTrans" cxnId="{E41C5070-0CE9-C34F-A35F-32216187CC3E}">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3F790330-3E73-D543-AA27-BBF499491271}">
      <dgm:prSet/>
      <dgm:spPr/>
      <dgm:t>
        <a:bodyPr/>
        <a:lstStyle/>
        <a:p>
          <a:r>
            <a:rPr lang="en-GB" dirty="0">
              <a:solidFill>
                <a:schemeClr val="tx2"/>
              </a:solidFill>
              <a:latin typeface="Verdana" panose="020B0604030504040204" pitchFamily="34" charset="0"/>
              <a:ea typeface="Verdana" panose="020B0604030504040204" pitchFamily="34" charset="0"/>
              <a:cs typeface="Verdana" panose="020B0604030504040204" pitchFamily="34" charset="0"/>
            </a:rPr>
            <a:t>Cupping</a:t>
          </a:r>
          <a:r>
            <a:rPr lang="en-GB" dirty="0">
              <a:latin typeface="Verdana" panose="020B0604030504040204" pitchFamily="34" charset="0"/>
              <a:ea typeface="Verdana" panose="020B0604030504040204" pitchFamily="34" charset="0"/>
              <a:cs typeface="Verdana" panose="020B0604030504040204" pitchFamily="34" charset="0"/>
            </a:rPr>
            <a:t> </a:t>
          </a:r>
        </a:p>
      </dgm:t>
    </dgm:pt>
    <dgm:pt modelId="{EEFEDCE5-0188-FE4D-9A72-8A843F61CF85}" type="parTrans" cxnId="{CDA764FF-A43C-B941-BEF1-F6B2B0270080}">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3E147616-5546-194C-A729-9715A1A3C073}" type="sibTrans" cxnId="{CDA764FF-A43C-B941-BEF1-F6B2B0270080}">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44052804-654B-A647-B396-F974231C70CB}">
      <dgm:prSet/>
      <dgm:spPr/>
      <dgm:t>
        <a:bodyPr/>
        <a:lstStyle/>
        <a:p>
          <a:r>
            <a:rPr lang="en-GB" dirty="0">
              <a:solidFill>
                <a:schemeClr val="tx2"/>
              </a:solidFill>
              <a:latin typeface="Verdana" panose="020B0604030504040204" pitchFamily="34" charset="0"/>
              <a:ea typeface="Verdana" panose="020B0604030504040204" pitchFamily="34" charset="0"/>
              <a:cs typeface="Verdana" panose="020B0604030504040204" pitchFamily="34" charset="0"/>
            </a:rPr>
            <a:t>Occlusion</a:t>
          </a:r>
        </a:p>
      </dgm:t>
    </dgm:pt>
    <dgm:pt modelId="{47F4C53E-0367-4448-9EEF-6FEBCE96E514}" type="parTrans" cxnId="{DF63FABF-B99F-264C-94D5-35FF33692EAF}">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8205C29B-6760-7C41-BA5C-C82E2416B118}" type="sibTrans" cxnId="{DF63FABF-B99F-264C-94D5-35FF33692EAF}">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BA1C2459-460C-0E4E-860B-AB549A11A13D}">
      <dgm:prSet/>
      <dgm:spPr/>
      <dgm:t>
        <a:bodyPr/>
        <a:lstStyle/>
        <a:p>
          <a:r>
            <a:rPr lang="en-GB" dirty="0">
              <a:solidFill>
                <a:schemeClr val="tx2"/>
              </a:solidFill>
              <a:latin typeface="Verdana" panose="020B0604030504040204" pitchFamily="34" charset="0"/>
              <a:ea typeface="Verdana" panose="020B0604030504040204" pitchFamily="34" charset="0"/>
              <a:cs typeface="Verdana" panose="020B0604030504040204" pitchFamily="34" charset="0"/>
            </a:rPr>
            <a:t>Bruxism</a:t>
          </a:r>
        </a:p>
      </dgm:t>
    </dgm:pt>
    <dgm:pt modelId="{B9E6147B-1C7E-CF40-87F3-A2AC4A1E4DBC}" type="parTrans" cxnId="{FECBF641-C260-F242-9844-13AE3ED0F03E}">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DF1549E0-EA74-1449-B0F3-321202BBB11C}" type="sibTrans" cxnId="{FECBF641-C260-F242-9844-13AE3ED0F03E}">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C2378E87-E157-3F40-955F-924A67604EBB}">
      <dgm:prSet/>
      <dgm:spPr/>
      <dgm:t>
        <a:bodyPr/>
        <a:lstStyle/>
        <a:p>
          <a:r>
            <a:rPr lang="es-ES" dirty="0">
              <a:latin typeface="Verdana" panose="020B0604030504040204" pitchFamily="34" charset="0"/>
              <a:ea typeface="Verdana" panose="020B0604030504040204" pitchFamily="34" charset="0"/>
              <a:cs typeface="Verdana" panose="020B0604030504040204" pitchFamily="34" charset="0"/>
            </a:rPr>
            <a:t>DENTAL WEAR</a:t>
          </a:r>
        </a:p>
      </dgm:t>
    </dgm:pt>
    <dgm:pt modelId="{416A59BA-9D89-1B41-A40F-4B82C3595A66}" type="parTrans" cxnId="{99B6E147-50A3-4945-847F-8EFDF6569204}">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69D15DC1-A187-2A42-81F0-53AE91B47FCC}" type="sibTrans" cxnId="{99B6E147-50A3-4945-847F-8EFDF6569204}">
      <dgm:prSet/>
      <dgm:spPr/>
      <dgm:t>
        <a:bodyPr/>
        <a:lstStyle/>
        <a:p>
          <a:endParaRPr lang="es-ES">
            <a:latin typeface="Verdana" panose="020B0604030504040204" pitchFamily="34" charset="0"/>
            <a:ea typeface="Verdana" panose="020B0604030504040204" pitchFamily="34" charset="0"/>
            <a:cs typeface="Verdana" panose="020B0604030504040204" pitchFamily="34" charset="0"/>
          </a:endParaRPr>
        </a:p>
      </dgm:t>
    </dgm:pt>
    <dgm:pt modelId="{AD40F9A5-FB46-5A42-9BEB-A696A3B2759D}" type="pres">
      <dgm:prSet presAssocID="{5D374CE3-8C6D-434E-A8AD-ADD83F8B9621}" presName="Name0" presStyleCnt="0">
        <dgm:presLayoutVars>
          <dgm:chMax val="7"/>
          <dgm:chPref val="7"/>
          <dgm:dir/>
        </dgm:presLayoutVars>
      </dgm:prSet>
      <dgm:spPr/>
    </dgm:pt>
    <dgm:pt modelId="{E053DE67-3CCA-6C47-88FB-22F09DDA0C5A}" type="pres">
      <dgm:prSet presAssocID="{5D374CE3-8C6D-434E-A8AD-ADD83F8B9621}" presName="Name1" presStyleCnt="0"/>
      <dgm:spPr/>
    </dgm:pt>
    <dgm:pt modelId="{9690C9D6-D418-0340-AA46-DEB1B36C3B11}" type="pres">
      <dgm:prSet presAssocID="{69D15DC1-A187-2A42-81F0-53AE91B47FCC}" presName="picture_1" presStyleCnt="0"/>
      <dgm:spPr/>
    </dgm:pt>
    <dgm:pt modelId="{41B20B1C-AA67-D245-865D-D2EED8599F57}" type="pres">
      <dgm:prSet presAssocID="{69D15DC1-A187-2A42-81F0-53AE91B47FCC}" presName="pictureRepeatNode" presStyleLbl="alignImgPlace1" presStyleIdx="0" presStyleCnt="7"/>
      <dgm:spPr/>
    </dgm:pt>
    <dgm:pt modelId="{6DD12369-58FE-294B-98CB-E1762A32F697}" type="pres">
      <dgm:prSet presAssocID="{C2378E87-E157-3F40-955F-924A67604EBB}" presName="text_1" presStyleLbl="node1" presStyleIdx="0" presStyleCnt="0" custLinFactNeighborY="-53820">
        <dgm:presLayoutVars>
          <dgm:bulletEnabled val="1"/>
        </dgm:presLayoutVars>
      </dgm:prSet>
      <dgm:spPr/>
    </dgm:pt>
    <dgm:pt modelId="{4AAD1CEE-8A6E-454C-B22E-A73EC3C4CACA}" type="pres">
      <dgm:prSet presAssocID="{A87F5BA7-2E46-8048-88A7-49E5E9FA8C1E}" presName="picture_2" presStyleCnt="0"/>
      <dgm:spPr/>
    </dgm:pt>
    <dgm:pt modelId="{AFD3BCDA-C79D-3B4A-BF3F-24D712779FD7}" type="pres">
      <dgm:prSet presAssocID="{A87F5BA7-2E46-8048-88A7-49E5E9FA8C1E}" presName="pictureRepeatNode" presStyleLbl="alignImgPlace1" presStyleIdx="1" presStyleCnt="7"/>
      <dgm:spPr/>
    </dgm:pt>
    <dgm:pt modelId="{7DAF16CB-D434-7841-AC43-BF4203EC0C0F}" type="pres">
      <dgm:prSet presAssocID="{F2F52294-51F7-9C4B-BF2C-CDE18B3B0489}" presName="line_2" presStyleLbl="parChTrans1D1" presStyleIdx="0" presStyleCnt="6"/>
      <dgm:spPr/>
    </dgm:pt>
    <dgm:pt modelId="{F74B95E3-E7D4-2F4D-A64F-91A6AF6B750B}" type="pres">
      <dgm:prSet presAssocID="{F2F52294-51F7-9C4B-BF2C-CDE18B3B0489}" presName="textparent_2" presStyleLbl="node1" presStyleIdx="0" presStyleCnt="0"/>
      <dgm:spPr/>
    </dgm:pt>
    <dgm:pt modelId="{44CCEBA6-A3F7-3644-B49D-29408FC9FA00}" type="pres">
      <dgm:prSet presAssocID="{F2F52294-51F7-9C4B-BF2C-CDE18B3B0489}" presName="text_2" presStyleLbl="revTx" presStyleIdx="0" presStyleCnt="6">
        <dgm:presLayoutVars>
          <dgm:bulletEnabled val="1"/>
        </dgm:presLayoutVars>
      </dgm:prSet>
      <dgm:spPr/>
    </dgm:pt>
    <dgm:pt modelId="{0F2F9E10-B28E-D746-8FE8-99AEC193F1AD}" type="pres">
      <dgm:prSet presAssocID="{8D77BD17-393B-0F4C-807F-7798F65D77B5}" presName="picture_3" presStyleCnt="0"/>
      <dgm:spPr/>
    </dgm:pt>
    <dgm:pt modelId="{B9C79AD4-7C6D-9E4B-A5B9-C30267EE0A29}" type="pres">
      <dgm:prSet presAssocID="{8D77BD17-393B-0F4C-807F-7798F65D77B5}" presName="pictureRepeatNode" presStyleLbl="alignImgPlace1" presStyleIdx="2" presStyleCnt="7"/>
      <dgm:spPr/>
    </dgm:pt>
    <dgm:pt modelId="{6E116481-DB86-3641-98CD-0C3B014F3100}" type="pres">
      <dgm:prSet presAssocID="{69E48D35-B45F-424E-BD7B-7E5805689FF8}" presName="line_3" presStyleLbl="parChTrans1D1" presStyleIdx="1" presStyleCnt="6"/>
      <dgm:spPr/>
    </dgm:pt>
    <dgm:pt modelId="{1DD98B7D-6A80-A141-9F0B-C9395C5ACE63}" type="pres">
      <dgm:prSet presAssocID="{69E48D35-B45F-424E-BD7B-7E5805689FF8}" presName="textparent_3" presStyleLbl="node1" presStyleIdx="0" presStyleCnt="0"/>
      <dgm:spPr/>
    </dgm:pt>
    <dgm:pt modelId="{338CCAB8-1F44-014F-A2EF-5FE8184CCF95}" type="pres">
      <dgm:prSet presAssocID="{69E48D35-B45F-424E-BD7B-7E5805689FF8}" presName="text_3" presStyleLbl="revTx" presStyleIdx="1" presStyleCnt="6">
        <dgm:presLayoutVars>
          <dgm:bulletEnabled val="1"/>
        </dgm:presLayoutVars>
      </dgm:prSet>
      <dgm:spPr/>
    </dgm:pt>
    <dgm:pt modelId="{3DFE1530-22E2-5344-893A-04F9BFA4C0AE}" type="pres">
      <dgm:prSet presAssocID="{63D54A4C-FD36-684A-86E4-6E37DA9612B1}" presName="picture_4" presStyleCnt="0"/>
      <dgm:spPr/>
    </dgm:pt>
    <dgm:pt modelId="{8579B33A-366D-6042-88F9-EE0A842232EB}" type="pres">
      <dgm:prSet presAssocID="{63D54A4C-FD36-684A-86E4-6E37DA9612B1}" presName="pictureRepeatNode" presStyleLbl="alignImgPlace1" presStyleIdx="3" presStyleCnt="7"/>
      <dgm:spPr/>
    </dgm:pt>
    <dgm:pt modelId="{18A0A473-7DF1-B646-B967-AC47C7F7F844}" type="pres">
      <dgm:prSet presAssocID="{80203262-D58C-F647-BBB6-A76EFFDCE225}" presName="line_4" presStyleLbl="parChTrans1D1" presStyleIdx="2" presStyleCnt="6"/>
      <dgm:spPr/>
    </dgm:pt>
    <dgm:pt modelId="{AA79C97D-7D58-D341-BF75-4B697C4F4323}" type="pres">
      <dgm:prSet presAssocID="{80203262-D58C-F647-BBB6-A76EFFDCE225}" presName="textparent_4" presStyleLbl="node1" presStyleIdx="0" presStyleCnt="0"/>
      <dgm:spPr/>
    </dgm:pt>
    <dgm:pt modelId="{28A94043-B223-AF4F-835F-754595A2D3FE}" type="pres">
      <dgm:prSet presAssocID="{80203262-D58C-F647-BBB6-A76EFFDCE225}" presName="text_4" presStyleLbl="revTx" presStyleIdx="2" presStyleCnt="6">
        <dgm:presLayoutVars>
          <dgm:bulletEnabled val="1"/>
        </dgm:presLayoutVars>
      </dgm:prSet>
      <dgm:spPr/>
    </dgm:pt>
    <dgm:pt modelId="{BC2836EE-5FAE-6C4D-BA98-61576E52B517}" type="pres">
      <dgm:prSet presAssocID="{3E147616-5546-194C-A729-9715A1A3C073}" presName="picture_5" presStyleCnt="0"/>
      <dgm:spPr/>
    </dgm:pt>
    <dgm:pt modelId="{5CF1AFE6-FB4C-0049-B1AA-91D75D6732F6}" type="pres">
      <dgm:prSet presAssocID="{3E147616-5546-194C-A729-9715A1A3C073}" presName="pictureRepeatNode" presStyleLbl="alignImgPlace1" presStyleIdx="4" presStyleCnt="7"/>
      <dgm:spPr/>
    </dgm:pt>
    <dgm:pt modelId="{796D6819-F863-5245-86C3-69A9FAFA5B86}" type="pres">
      <dgm:prSet presAssocID="{3F790330-3E73-D543-AA27-BBF499491271}" presName="line_5" presStyleLbl="parChTrans1D1" presStyleIdx="3" presStyleCnt="6"/>
      <dgm:spPr/>
    </dgm:pt>
    <dgm:pt modelId="{7A5646E4-9DD4-264C-8A4B-A9FDF14AAC92}" type="pres">
      <dgm:prSet presAssocID="{3F790330-3E73-D543-AA27-BBF499491271}" presName="textparent_5" presStyleLbl="node1" presStyleIdx="0" presStyleCnt="0"/>
      <dgm:spPr/>
    </dgm:pt>
    <dgm:pt modelId="{32891062-7079-AB4E-965D-EB3E67005712}" type="pres">
      <dgm:prSet presAssocID="{3F790330-3E73-D543-AA27-BBF499491271}" presName="text_5" presStyleLbl="revTx" presStyleIdx="3" presStyleCnt="6">
        <dgm:presLayoutVars>
          <dgm:bulletEnabled val="1"/>
        </dgm:presLayoutVars>
      </dgm:prSet>
      <dgm:spPr/>
    </dgm:pt>
    <dgm:pt modelId="{F08F8067-CE2F-F840-9E09-CB9FB51A0B0A}" type="pres">
      <dgm:prSet presAssocID="{8205C29B-6760-7C41-BA5C-C82E2416B118}" presName="picture_6" presStyleCnt="0"/>
      <dgm:spPr/>
    </dgm:pt>
    <dgm:pt modelId="{DEAFA677-2FC4-CB41-902C-CC35FA7B140E}" type="pres">
      <dgm:prSet presAssocID="{8205C29B-6760-7C41-BA5C-C82E2416B118}" presName="pictureRepeatNode" presStyleLbl="alignImgPlace1" presStyleIdx="5" presStyleCnt="7"/>
      <dgm:spPr/>
    </dgm:pt>
    <dgm:pt modelId="{3493087E-51D4-CA41-857A-55720F3EED4A}" type="pres">
      <dgm:prSet presAssocID="{44052804-654B-A647-B396-F974231C70CB}" presName="line_6" presStyleLbl="parChTrans1D1" presStyleIdx="4" presStyleCnt="6"/>
      <dgm:spPr/>
    </dgm:pt>
    <dgm:pt modelId="{0BB3E6AD-21ED-014B-8E17-E4B99234BCB8}" type="pres">
      <dgm:prSet presAssocID="{44052804-654B-A647-B396-F974231C70CB}" presName="textparent_6" presStyleLbl="node1" presStyleIdx="0" presStyleCnt="0"/>
      <dgm:spPr/>
    </dgm:pt>
    <dgm:pt modelId="{ACDA3A37-8D61-9C48-AE3E-BD5EAFEEEBDD}" type="pres">
      <dgm:prSet presAssocID="{44052804-654B-A647-B396-F974231C70CB}" presName="text_6" presStyleLbl="revTx" presStyleIdx="4" presStyleCnt="6">
        <dgm:presLayoutVars>
          <dgm:bulletEnabled val="1"/>
        </dgm:presLayoutVars>
      </dgm:prSet>
      <dgm:spPr/>
    </dgm:pt>
    <dgm:pt modelId="{853A6805-5A32-D740-9364-38BB1CF5FF37}" type="pres">
      <dgm:prSet presAssocID="{DF1549E0-EA74-1449-B0F3-321202BBB11C}" presName="picture_7" presStyleCnt="0"/>
      <dgm:spPr/>
    </dgm:pt>
    <dgm:pt modelId="{3188CACC-F388-9C4B-A1BC-6B3D8DDE86ED}" type="pres">
      <dgm:prSet presAssocID="{DF1549E0-EA74-1449-B0F3-321202BBB11C}" presName="pictureRepeatNode" presStyleLbl="alignImgPlace1" presStyleIdx="6" presStyleCnt="7"/>
      <dgm:spPr/>
    </dgm:pt>
    <dgm:pt modelId="{9F4D8173-142A-9143-AE15-43967D5631D8}" type="pres">
      <dgm:prSet presAssocID="{BA1C2459-460C-0E4E-860B-AB549A11A13D}" presName="line_7" presStyleLbl="parChTrans1D1" presStyleIdx="5" presStyleCnt="6"/>
      <dgm:spPr/>
    </dgm:pt>
    <dgm:pt modelId="{E45D19F8-F020-6A4C-BEC0-2A8CB88E123C}" type="pres">
      <dgm:prSet presAssocID="{BA1C2459-460C-0E4E-860B-AB549A11A13D}" presName="textparent_7" presStyleLbl="node1" presStyleIdx="0" presStyleCnt="0"/>
      <dgm:spPr/>
    </dgm:pt>
    <dgm:pt modelId="{3A5BE22A-57DE-D44F-95CB-A5B2CBE0BB7D}" type="pres">
      <dgm:prSet presAssocID="{BA1C2459-460C-0E4E-860B-AB549A11A13D}" presName="text_7" presStyleLbl="revTx" presStyleIdx="5" presStyleCnt="6">
        <dgm:presLayoutVars>
          <dgm:bulletEnabled val="1"/>
        </dgm:presLayoutVars>
      </dgm:prSet>
      <dgm:spPr/>
    </dgm:pt>
  </dgm:ptLst>
  <dgm:cxnLst>
    <dgm:cxn modelId="{20F54B0E-D4DF-BF4B-B884-89DE3102DCE2}" type="presOf" srcId="{69D15DC1-A187-2A42-81F0-53AE91B47FCC}" destId="{41B20B1C-AA67-D245-865D-D2EED8599F57}" srcOrd="0" destOrd="0" presId="urn:microsoft.com/office/officeart/2008/layout/CircularPictureCallout"/>
    <dgm:cxn modelId="{CEEAC914-9903-0946-9A4D-C1CA8BB6D6B1}" type="presOf" srcId="{44052804-654B-A647-B396-F974231C70CB}" destId="{ACDA3A37-8D61-9C48-AE3E-BD5EAFEEEBDD}" srcOrd="0" destOrd="0" presId="urn:microsoft.com/office/officeart/2008/layout/CircularPictureCallout"/>
    <dgm:cxn modelId="{99889519-4555-8D45-9778-BF6A0D373DD3}" type="presOf" srcId="{BA1C2459-460C-0E4E-860B-AB549A11A13D}" destId="{3A5BE22A-57DE-D44F-95CB-A5B2CBE0BB7D}" srcOrd="0" destOrd="0" presId="urn:microsoft.com/office/officeart/2008/layout/CircularPictureCallout"/>
    <dgm:cxn modelId="{9F7D9A1F-3EB7-4544-9999-C1FEE860388C}" srcId="{5D374CE3-8C6D-434E-A8AD-ADD83F8B9621}" destId="{F2F52294-51F7-9C4B-BF2C-CDE18B3B0489}" srcOrd="1" destOrd="0" parTransId="{C909476F-72E1-D34B-8235-A32C8EF7768C}" sibTransId="{A87F5BA7-2E46-8048-88A7-49E5E9FA8C1E}"/>
    <dgm:cxn modelId="{DAF7AA22-EFA9-6745-8045-51F02BC10B69}" type="presOf" srcId="{80203262-D58C-F647-BBB6-A76EFFDCE225}" destId="{28A94043-B223-AF4F-835F-754595A2D3FE}" srcOrd="0" destOrd="0" presId="urn:microsoft.com/office/officeart/2008/layout/CircularPictureCallout"/>
    <dgm:cxn modelId="{CAE5D433-3FC7-794D-B407-641A8C6E24D7}" type="presOf" srcId="{69E48D35-B45F-424E-BD7B-7E5805689FF8}" destId="{338CCAB8-1F44-014F-A2EF-5FE8184CCF95}" srcOrd="0" destOrd="0" presId="urn:microsoft.com/office/officeart/2008/layout/CircularPictureCallout"/>
    <dgm:cxn modelId="{4EE76B35-1ED4-C948-920E-6B3C12C301C0}" type="presOf" srcId="{3E147616-5546-194C-A729-9715A1A3C073}" destId="{5CF1AFE6-FB4C-0049-B1AA-91D75D6732F6}" srcOrd="0" destOrd="0" presId="urn:microsoft.com/office/officeart/2008/layout/CircularPictureCallout"/>
    <dgm:cxn modelId="{FECBF641-C260-F242-9844-13AE3ED0F03E}" srcId="{5D374CE3-8C6D-434E-A8AD-ADD83F8B9621}" destId="{BA1C2459-460C-0E4E-860B-AB549A11A13D}" srcOrd="6" destOrd="0" parTransId="{B9E6147B-1C7E-CF40-87F3-A2AC4A1E4DBC}" sibTransId="{DF1549E0-EA74-1449-B0F3-321202BBB11C}"/>
    <dgm:cxn modelId="{99B6E147-50A3-4945-847F-8EFDF6569204}" srcId="{5D374CE3-8C6D-434E-A8AD-ADD83F8B9621}" destId="{C2378E87-E157-3F40-955F-924A67604EBB}" srcOrd="0" destOrd="0" parTransId="{416A59BA-9D89-1B41-A40F-4B82C3595A66}" sibTransId="{69D15DC1-A187-2A42-81F0-53AE91B47FCC}"/>
    <dgm:cxn modelId="{E41C5070-0CE9-C34F-A35F-32216187CC3E}" srcId="{5D374CE3-8C6D-434E-A8AD-ADD83F8B9621}" destId="{80203262-D58C-F647-BBB6-A76EFFDCE225}" srcOrd="3" destOrd="0" parTransId="{F69B9139-8935-2444-9323-5FBDC1E56F21}" sibTransId="{63D54A4C-FD36-684A-86E4-6E37DA9612B1}"/>
    <dgm:cxn modelId="{8270E397-29B9-854B-8589-2F4CF88FA37C}" type="presOf" srcId="{DF1549E0-EA74-1449-B0F3-321202BBB11C}" destId="{3188CACC-F388-9C4B-A1BC-6B3D8DDE86ED}" srcOrd="0" destOrd="0" presId="urn:microsoft.com/office/officeart/2008/layout/CircularPictureCallout"/>
    <dgm:cxn modelId="{21A338A6-24B1-364A-8821-D40E1F3AC365}" type="presOf" srcId="{3F790330-3E73-D543-AA27-BBF499491271}" destId="{32891062-7079-AB4E-965D-EB3E67005712}" srcOrd="0" destOrd="0" presId="urn:microsoft.com/office/officeart/2008/layout/CircularPictureCallout"/>
    <dgm:cxn modelId="{852B99A9-30CC-9749-B242-D0A094BAD2ED}" type="presOf" srcId="{F2F52294-51F7-9C4B-BF2C-CDE18B3B0489}" destId="{44CCEBA6-A3F7-3644-B49D-29408FC9FA00}" srcOrd="0" destOrd="0" presId="urn:microsoft.com/office/officeart/2008/layout/CircularPictureCallout"/>
    <dgm:cxn modelId="{B6101BBF-D9D6-704C-8133-289C9278CFB1}" type="presOf" srcId="{8D77BD17-393B-0F4C-807F-7798F65D77B5}" destId="{B9C79AD4-7C6D-9E4B-A5B9-C30267EE0A29}" srcOrd="0" destOrd="0" presId="urn:microsoft.com/office/officeart/2008/layout/CircularPictureCallout"/>
    <dgm:cxn modelId="{DF63FABF-B99F-264C-94D5-35FF33692EAF}" srcId="{5D374CE3-8C6D-434E-A8AD-ADD83F8B9621}" destId="{44052804-654B-A647-B396-F974231C70CB}" srcOrd="5" destOrd="0" parTransId="{47F4C53E-0367-4448-9EEF-6FEBCE96E514}" sibTransId="{8205C29B-6760-7C41-BA5C-C82E2416B118}"/>
    <dgm:cxn modelId="{6DF47DC3-D27A-184B-92B0-A55D03F6F63F}" type="presOf" srcId="{63D54A4C-FD36-684A-86E4-6E37DA9612B1}" destId="{8579B33A-366D-6042-88F9-EE0A842232EB}" srcOrd="0" destOrd="0" presId="urn:microsoft.com/office/officeart/2008/layout/CircularPictureCallout"/>
    <dgm:cxn modelId="{41086CE5-FAEC-1847-9800-92A11544A934}" srcId="{5D374CE3-8C6D-434E-A8AD-ADD83F8B9621}" destId="{69E48D35-B45F-424E-BD7B-7E5805689FF8}" srcOrd="2" destOrd="0" parTransId="{DD917AEF-1AA3-8741-ABB8-F23030758769}" sibTransId="{8D77BD17-393B-0F4C-807F-7798F65D77B5}"/>
    <dgm:cxn modelId="{9F159AEA-FED3-6848-BBCF-F5916A83D1B5}" type="presOf" srcId="{5D374CE3-8C6D-434E-A8AD-ADD83F8B9621}" destId="{AD40F9A5-FB46-5A42-9BEB-A696A3B2759D}" srcOrd="0" destOrd="0" presId="urn:microsoft.com/office/officeart/2008/layout/CircularPictureCallout"/>
    <dgm:cxn modelId="{37587BEC-02EA-E644-8A5D-9046FCF11796}" type="presOf" srcId="{C2378E87-E157-3F40-955F-924A67604EBB}" destId="{6DD12369-58FE-294B-98CB-E1762A32F697}" srcOrd="0" destOrd="0" presId="urn:microsoft.com/office/officeart/2008/layout/CircularPictureCallout"/>
    <dgm:cxn modelId="{D04174EF-55D5-A94A-A4AA-58E9B73D8C3D}" type="presOf" srcId="{8205C29B-6760-7C41-BA5C-C82E2416B118}" destId="{DEAFA677-2FC4-CB41-902C-CC35FA7B140E}" srcOrd="0" destOrd="0" presId="urn:microsoft.com/office/officeart/2008/layout/CircularPictureCallout"/>
    <dgm:cxn modelId="{3C67E1F7-4C3F-884D-B56A-997AFC57081F}" type="presOf" srcId="{A87F5BA7-2E46-8048-88A7-49E5E9FA8C1E}" destId="{AFD3BCDA-C79D-3B4A-BF3F-24D712779FD7}" srcOrd="0" destOrd="0" presId="urn:microsoft.com/office/officeart/2008/layout/CircularPictureCallout"/>
    <dgm:cxn modelId="{CDA764FF-A43C-B941-BEF1-F6B2B0270080}" srcId="{5D374CE3-8C6D-434E-A8AD-ADD83F8B9621}" destId="{3F790330-3E73-D543-AA27-BBF499491271}" srcOrd="4" destOrd="0" parTransId="{EEFEDCE5-0188-FE4D-9A72-8A843F61CF85}" sibTransId="{3E147616-5546-194C-A729-9715A1A3C073}"/>
    <dgm:cxn modelId="{FA4EC488-39D5-394E-867B-58041D67D194}" type="presParOf" srcId="{AD40F9A5-FB46-5A42-9BEB-A696A3B2759D}" destId="{E053DE67-3CCA-6C47-88FB-22F09DDA0C5A}" srcOrd="0" destOrd="0" presId="urn:microsoft.com/office/officeart/2008/layout/CircularPictureCallout"/>
    <dgm:cxn modelId="{A2A3D901-4D37-DA47-AB0C-8721563E1E02}" type="presParOf" srcId="{E053DE67-3CCA-6C47-88FB-22F09DDA0C5A}" destId="{9690C9D6-D418-0340-AA46-DEB1B36C3B11}" srcOrd="0" destOrd="0" presId="urn:microsoft.com/office/officeart/2008/layout/CircularPictureCallout"/>
    <dgm:cxn modelId="{46A2B7A3-08A1-6D45-AB86-3D83DB4A2099}" type="presParOf" srcId="{9690C9D6-D418-0340-AA46-DEB1B36C3B11}" destId="{41B20B1C-AA67-D245-865D-D2EED8599F57}" srcOrd="0" destOrd="0" presId="urn:microsoft.com/office/officeart/2008/layout/CircularPictureCallout"/>
    <dgm:cxn modelId="{1CE28904-F00A-F54D-BAAB-CA478CE1FA9D}" type="presParOf" srcId="{E053DE67-3CCA-6C47-88FB-22F09DDA0C5A}" destId="{6DD12369-58FE-294B-98CB-E1762A32F697}" srcOrd="1" destOrd="0" presId="urn:microsoft.com/office/officeart/2008/layout/CircularPictureCallout"/>
    <dgm:cxn modelId="{76D4CEEE-C74F-2742-AD0C-E91AB7AAC822}" type="presParOf" srcId="{E053DE67-3CCA-6C47-88FB-22F09DDA0C5A}" destId="{4AAD1CEE-8A6E-454C-B22E-A73EC3C4CACA}" srcOrd="2" destOrd="0" presId="urn:microsoft.com/office/officeart/2008/layout/CircularPictureCallout"/>
    <dgm:cxn modelId="{5B238BF2-3B74-0F49-A599-1EE66CDF387C}" type="presParOf" srcId="{4AAD1CEE-8A6E-454C-B22E-A73EC3C4CACA}" destId="{AFD3BCDA-C79D-3B4A-BF3F-24D712779FD7}" srcOrd="0" destOrd="0" presId="urn:microsoft.com/office/officeart/2008/layout/CircularPictureCallout"/>
    <dgm:cxn modelId="{4CA7273B-F4B1-0F48-B18E-451C5E951FE3}" type="presParOf" srcId="{E053DE67-3CCA-6C47-88FB-22F09DDA0C5A}" destId="{7DAF16CB-D434-7841-AC43-BF4203EC0C0F}" srcOrd="3" destOrd="0" presId="urn:microsoft.com/office/officeart/2008/layout/CircularPictureCallout"/>
    <dgm:cxn modelId="{90EEC7B4-4C62-1648-99A9-3B3C042E7CAE}" type="presParOf" srcId="{E053DE67-3CCA-6C47-88FB-22F09DDA0C5A}" destId="{F74B95E3-E7D4-2F4D-A64F-91A6AF6B750B}" srcOrd="4" destOrd="0" presId="urn:microsoft.com/office/officeart/2008/layout/CircularPictureCallout"/>
    <dgm:cxn modelId="{76DD161B-01E4-E442-BC2F-F19FB56B9DF0}" type="presParOf" srcId="{F74B95E3-E7D4-2F4D-A64F-91A6AF6B750B}" destId="{44CCEBA6-A3F7-3644-B49D-29408FC9FA00}" srcOrd="0" destOrd="0" presId="urn:microsoft.com/office/officeart/2008/layout/CircularPictureCallout"/>
    <dgm:cxn modelId="{94347E87-9024-824B-BDD0-E9098DB4C0D5}" type="presParOf" srcId="{E053DE67-3CCA-6C47-88FB-22F09DDA0C5A}" destId="{0F2F9E10-B28E-D746-8FE8-99AEC193F1AD}" srcOrd="5" destOrd="0" presId="urn:microsoft.com/office/officeart/2008/layout/CircularPictureCallout"/>
    <dgm:cxn modelId="{96133521-F4B5-D842-AE78-C8F077B5A51F}" type="presParOf" srcId="{0F2F9E10-B28E-D746-8FE8-99AEC193F1AD}" destId="{B9C79AD4-7C6D-9E4B-A5B9-C30267EE0A29}" srcOrd="0" destOrd="0" presId="urn:microsoft.com/office/officeart/2008/layout/CircularPictureCallout"/>
    <dgm:cxn modelId="{AC3ADA35-257B-3343-A9C5-AD995BDAF73C}" type="presParOf" srcId="{E053DE67-3CCA-6C47-88FB-22F09DDA0C5A}" destId="{6E116481-DB86-3641-98CD-0C3B014F3100}" srcOrd="6" destOrd="0" presId="urn:microsoft.com/office/officeart/2008/layout/CircularPictureCallout"/>
    <dgm:cxn modelId="{066E6B91-A704-4F46-810C-81F4DC3AD594}" type="presParOf" srcId="{E053DE67-3CCA-6C47-88FB-22F09DDA0C5A}" destId="{1DD98B7D-6A80-A141-9F0B-C9395C5ACE63}" srcOrd="7" destOrd="0" presId="urn:microsoft.com/office/officeart/2008/layout/CircularPictureCallout"/>
    <dgm:cxn modelId="{4896DAE1-0AE7-B445-925F-DAA78BFBF7DC}" type="presParOf" srcId="{1DD98B7D-6A80-A141-9F0B-C9395C5ACE63}" destId="{338CCAB8-1F44-014F-A2EF-5FE8184CCF95}" srcOrd="0" destOrd="0" presId="urn:microsoft.com/office/officeart/2008/layout/CircularPictureCallout"/>
    <dgm:cxn modelId="{648EF626-89D5-E744-9079-7AC8C4282554}" type="presParOf" srcId="{E053DE67-3CCA-6C47-88FB-22F09DDA0C5A}" destId="{3DFE1530-22E2-5344-893A-04F9BFA4C0AE}" srcOrd="8" destOrd="0" presId="urn:microsoft.com/office/officeart/2008/layout/CircularPictureCallout"/>
    <dgm:cxn modelId="{B58A084E-BCB4-A946-9FCE-C9647F040204}" type="presParOf" srcId="{3DFE1530-22E2-5344-893A-04F9BFA4C0AE}" destId="{8579B33A-366D-6042-88F9-EE0A842232EB}" srcOrd="0" destOrd="0" presId="urn:microsoft.com/office/officeart/2008/layout/CircularPictureCallout"/>
    <dgm:cxn modelId="{93E6FEBF-B18D-164B-BD19-D66359628756}" type="presParOf" srcId="{E053DE67-3CCA-6C47-88FB-22F09DDA0C5A}" destId="{18A0A473-7DF1-B646-B967-AC47C7F7F844}" srcOrd="9" destOrd="0" presId="urn:microsoft.com/office/officeart/2008/layout/CircularPictureCallout"/>
    <dgm:cxn modelId="{63DB9686-BD4E-1A41-8A14-BEBDE10BC954}" type="presParOf" srcId="{E053DE67-3CCA-6C47-88FB-22F09DDA0C5A}" destId="{AA79C97D-7D58-D341-BF75-4B697C4F4323}" srcOrd="10" destOrd="0" presId="urn:microsoft.com/office/officeart/2008/layout/CircularPictureCallout"/>
    <dgm:cxn modelId="{67DA31DD-BB43-F84A-B3AC-7A5BD0ACEE59}" type="presParOf" srcId="{AA79C97D-7D58-D341-BF75-4B697C4F4323}" destId="{28A94043-B223-AF4F-835F-754595A2D3FE}" srcOrd="0" destOrd="0" presId="urn:microsoft.com/office/officeart/2008/layout/CircularPictureCallout"/>
    <dgm:cxn modelId="{BEB456B0-B732-3E43-85AA-C1843FDFF9FE}" type="presParOf" srcId="{E053DE67-3CCA-6C47-88FB-22F09DDA0C5A}" destId="{BC2836EE-5FAE-6C4D-BA98-61576E52B517}" srcOrd="11" destOrd="0" presId="urn:microsoft.com/office/officeart/2008/layout/CircularPictureCallout"/>
    <dgm:cxn modelId="{7AE6BCB4-E68A-5844-BA5A-88FDB170F1C8}" type="presParOf" srcId="{BC2836EE-5FAE-6C4D-BA98-61576E52B517}" destId="{5CF1AFE6-FB4C-0049-B1AA-91D75D6732F6}" srcOrd="0" destOrd="0" presId="urn:microsoft.com/office/officeart/2008/layout/CircularPictureCallout"/>
    <dgm:cxn modelId="{33550DA0-CC14-0E42-92D9-64C2771C5192}" type="presParOf" srcId="{E053DE67-3CCA-6C47-88FB-22F09DDA0C5A}" destId="{796D6819-F863-5245-86C3-69A9FAFA5B86}" srcOrd="12" destOrd="0" presId="urn:microsoft.com/office/officeart/2008/layout/CircularPictureCallout"/>
    <dgm:cxn modelId="{76216598-EFBA-D54C-BBF2-CF9367185EDF}" type="presParOf" srcId="{E053DE67-3CCA-6C47-88FB-22F09DDA0C5A}" destId="{7A5646E4-9DD4-264C-8A4B-A9FDF14AAC92}" srcOrd="13" destOrd="0" presId="urn:microsoft.com/office/officeart/2008/layout/CircularPictureCallout"/>
    <dgm:cxn modelId="{D6BCF8E8-8547-DF42-96D7-DFCCE38FE9D7}" type="presParOf" srcId="{7A5646E4-9DD4-264C-8A4B-A9FDF14AAC92}" destId="{32891062-7079-AB4E-965D-EB3E67005712}" srcOrd="0" destOrd="0" presId="urn:microsoft.com/office/officeart/2008/layout/CircularPictureCallout"/>
    <dgm:cxn modelId="{473D9789-436C-944B-BB64-919A8512D294}" type="presParOf" srcId="{E053DE67-3CCA-6C47-88FB-22F09DDA0C5A}" destId="{F08F8067-CE2F-F840-9E09-CB9FB51A0B0A}" srcOrd="14" destOrd="0" presId="urn:microsoft.com/office/officeart/2008/layout/CircularPictureCallout"/>
    <dgm:cxn modelId="{16B2DA84-14FD-B040-BDBE-8C70A2A02826}" type="presParOf" srcId="{F08F8067-CE2F-F840-9E09-CB9FB51A0B0A}" destId="{DEAFA677-2FC4-CB41-902C-CC35FA7B140E}" srcOrd="0" destOrd="0" presId="urn:microsoft.com/office/officeart/2008/layout/CircularPictureCallout"/>
    <dgm:cxn modelId="{236105A4-1977-C246-80D2-704F068B144C}" type="presParOf" srcId="{E053DE67-3CCA-6C47-88FB-22F09DDA0C5A}" destId="{3493087E-51D4-CA41-857A-55720F3EED4A}" srcOrd="15" destOrd="0" presId="urn:microsoft.com/office/officeart/2008/layout/CircularPictureCallout"/>
    <dgm:cxn modelId="{F55B13E9-E0BA-BB4E-9028-A3E4735799AA}" type="presParOf" srcId="{E053DE67-3CCA-6C47-88FB-22F09DDA0C5A}" destId="{0BB3E6AD-21ED-014B-8E17-E4B99234BCB8}" srcOrd="16" destOrd="0" presId="urn:microsoft.com/office/officeart/2008/layout/CircularPictureCallout"/>
    <dgm:cxn modelId="{063F95B3-0B6A-5B49-84ED-8B6FFE8AA7A5}" type="presParOf" srcId="{0BB3E6AD-21ED-014B-8E17-E4B99234BCB8}" destId="{ACDA3A37-8D61-9C48-AE3E-BD5EAFEEEBDD}" srcOrd="0" destOrd="0" presId="urn:microsoft.com/office/officeart/2008/layout/CircularPictureCallout"/>
    <dgm:cxn modelId="{467477BE-F055-6642-9F4B-84A23FC5CB5A}" type="presParOf" srcId="{E053DE67-3CCA-6C47-88FB-22F09DDA0C5A}" destId="{853A6805-5A32-D740-9364-38BB1CF5FF37}" srcOrd="17" destOrd="0" presId="urn:microsoft.com/office/officeart/2008/layout/CircularPictureCallout"/>
    <dgm:cxn modelId="{14DBEB2F-D75E-FA46-8696-ADD6FD6F65C6}" type="presParOf" srcId="{853A6805-5A32-D740-9364-38BB1CF5FF37}" destId="{3188CACC-F388-9C4B-A1BC-6B3D8DDE86ED}" srcOrd="0" destOrd="0" presId="urn:microsoft.com/office/officeart/2008/layout/CircularPictureCallout"/>
    <dgm:cxn modelId="{06B11DE6-4500-074D-9E45-9242BA4240CF}" type="presParOf" srcId="{E053DE67-3CCA-6C47-88FB-22F09DDA0C5A}" destId="{9F4D8173-142A-9143-AE15-43967D5631D8}" srcOrd="18" destOrd="0" presId="urn:microsoft.com/office/officeart/2008/layout/CircularPictureCallout"/>
    <dgm:cxn modelId="{673AB40C-6C48-B443-BBD0-22B5802AEF84}" type="presParOf" srcId="{E053DE67-3CCA-6C47-88FB-22F09DDA0C5A}" destId="{E45D19F8-F020-6A4C-BEC0-2A8CB88E123C}" srcOrd="19" destOrd="0" presId="urn:microsoft.com/office/officeart/2008/layout/CircularPictureCallout"/>
    <dgm:cxn modelId="{2485EE68-5087-884E-852A-26D7B823E38E}" type="presParOf" srcId="{E45D19F8-F020-6A4C-BEC0-2A8CB88E123C}" destId="{3A5BE22A-57DE-D44F-95CB-A5B2CBE0BB7D}"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A414E-67B2-0249-B901-92223617E380}">
      <dsp:nvSpPr>
        <dsp:cNvPr id="0" name=""/>
        <dsp:cNvSpPr/>
      </dsp:nvSpPr>
      <dsp:spPr>
        <a:xfrm>
          <a:off x="4592721" y="96368"/>
          <a:ext cx="1536358" cy="1536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a:latin typeface="Verdana" panose="020B0604030504040204" pitchFamily="34" charset="0"/>
              <a:ea typeface="Verdana" panose="020B0604030504040204" pitchFamily="34" charset="0"/>
              <a:cs typeface="Verdana" panose="020B0604030504040204" pitchFamily="34" charset="0"/>
            </a:rPr>
            <a:t>DETECTING THE WEAR</a:t>
          </a:r>
          <a:endParaRPr lang="es-ES" sz="1600" kern="1200" dirty="0">
            <a:latin typeface="Verdana" panose="020B0604030504040204" pitchFamily="34" charset="0"/>
            <a:ea typeface="Verdana" panose="020B0604030504040204" pitchFamily="34" charset="0"/>
            <a:cs typeface="Verdana" panose="020B0604030504040204" pitchFamily="34" charset="0"/>
          </a:endParaRPr>
        </a:p>
      </dsp:txBody>
      <dsp:txXfrm>
        <a:off x="4592721" y="96368"/>
        <a:ext cx="1536358" cy="1536358"/>
      </dsp:txXfrm>
    </dsp:sp>
    <dsp:sp modelId="{D230122E-EBBC-7C46-815F-226EC24B6820}">
      <dsp:nvSpPr>
        <dsp:cNvPr id="0" name=""/>
        <dsp:cNvSpPr/>
      </dsp:nvSpPr>
      <dsp:spPr>
        <a:xfrm>
          <a:off x="1882752" y="-1079"/>
          <a:ext cx="4343775" cy="4343775"/>
        </a:xfrm>
        <a:prstGeom prst="circularArrow">
          <a:avLst>
            <a:gd name="adj1" fmla="val 6897"/>
            <a:gd name="adj2" fmla="val 464950"/>
            <a:gd name="adj3" fmla="val 551108"/>
            <a:gd name="adj4" fmla="val 20583942"/>
            <a:gd name="adj5" fmla="val 8046"/>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A95E21-6050-0D41-AE1E-2D75F3F5FA64}">
      <dsp:nvSpPr>
        <dsp:cNvPr id="0" name=""/>
        <dsp:cNvSpPr/>
      </dsp:nvSpPr>
      <dsp:spPr>
        <a:xfrm>
          <a:off x="4238221" y="2708890"/>
          <a:ext cx="2245357" cy="1536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Verdana" panose="020B0604030504040204" pitchFamily="34" charset="0"/>
              <a:ea typeface="Verdana" panose="020B0604030504040204" pitchFamily="34" charset="0"/>
              <a:cs typeface="Verdana" panose="020B0604030504040204" pitchFamily="34" charset="0"/>
            </a:rPr>
            <a:t>UNDERSTANDING CAUSES</a:t>
          </a:r>
        </a:p>
      </dsp:txBody>
      <dsp:txXfrm>
        <a:off x="4238221" y="2708890"/>
        <a:ext cx="2245357" cy="1536358"/>
      </dsp:txXfrm>
    </dsp:sp>
    <dsp:sp modelId="{CB7D3FC0-AE9E-9148-838D-D3F888824EBA}">
      <dsp:nvSpPr>
        <dsp:cNvPr id="0" name=""/>
        <dsp:cNvSpPr/>
      </dsp:nvSpPr>
      <dsp:spPr>
        <a:xfrm>
          <a:off x="1882752" y="-1079"/>
          <a:ext cx="4343775" cy="4343775"/>
        </a:xfrm>
        <a:prstGeom prst="circularArrow">
          <a:avLst>
            <a:gd name="adj1" fmla="val 6897"/>
            <a:gd name="adj2" fmla="val 464950"/>
            <a:gd name="adj3" fmla="val 5951108"/>
            <a:gd name="adj4" fmla="val 5057803"/>
            <a:gd name="adj5" fmla="val 8046"/>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5C1BE-9520-E34D-B51B-812718C17035}">
      <dsp:nvSpPr>
        <dsp:cNvPr id="0" name=""/>
        <dsp:cNvSpPr/>
      </dsp:nvSpPr>
      <dsp:spPr>
        <a:xfrm>
          <a:off x="1980199" y="2708890"/>
          <a:ext cx="1536358" cy="1536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a:latin typeface="Verdana" panose="020B0604030504040204" pitchFamily="34" charset="0"/>
              <a:ea typeface="Verdana" panose="020B0604030504040204" pitchFamily="34" charset="0"/>
              <a:cs typeface="Verdana" panose="020B0604030504040204" pitchFamily="34" charset="0"/>
            </a:rPr>
            <a:t>PREVENTING THE  ALTERATIONS</a:t>
          </a:r>
          <a:endParaRPr lang="es-ES" sz="1600" kern="1200" dirty="0">
            <a:latin typeface="Verdana" panose="020B0604030504040204" pitchFamily="34" charset="0"/>
            <a:ea typeface="Verdana" panose="020B0604030504040204" pitchFamily="34" charset="0"/>
            <a:cs typeface="Verdana" panose="020B0604030504040204" pitchFamily="34" charset="0"/>
          </a:endParaRPr>
        </a:p>
      </dsp:txBody>
      <dsp:txXfrm>
        <a:off x="1980199" y="2708890"/>
        <a:ext cx="1536358" cy="1536358"/>
      </dsp:txXfrm>
    </dsp:sp>
    <dsp:sp modelId="{A228DE96-2377-CB4C-88B1-6DCEBFCA6748}">
      <dsp:nvSpPr>
        <dsp:cNvPr id="0" name=""/>
        <dsp:cNvSpPr/>
      </dsp:nvSpPr>
      <dsp:spPr>
        <a:xfrm>
          <a:off x="1882752" y="-1079"/>
          <a:ext cx="4343775" cy="4343775"/>
        </a:xfrm>
        <a:prstGeom prst="circularArrow">
          <a:avLst>
            <a:gd name="adj1" fmla="val 6897"/>
            <a:gd name="adj2" fmla="val 464950"/>
            <a:gd name="adj3" fmla="val 11351108"/>
            <a:gd name="adj4" fmla="val 9783942"/>
            <a:gd name="adj5" fmla="val 8046"/>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8447BC-2D3B-F049-9DB3-68D7DB23E002}">
      <dsp:nvSpPr>
        <dsp:cNvPr id="0" name=""/>
        <dsp:cNvSpPr/>
      </dsp:nvSpPr>
      <dsp:spPr>
        <a:xfrm>
          <a:off x="1980199" y="96368"/>
          <a:ext cx="1536358" cy="1536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a:latin typeface="Verdana" panose="020B0604030504040204" pitchFamily="34" charset="0"/>
              <a:ea typeface="Verdana" panose="020B0604030504040204" pitchFamily="34" charset="0"/>
              <a:cs typeface="Verdana" panose="020B0604030504040204" pitchFamily="34" charset="0"/>
            </a:rPr>
            <a:t>OVERLAPPING STL FILES </a:t>
          </a:r>
          <a:endParaRPr lang="es-ES" sz="1600" kern="1200" dirty="0">
            <a:latin typeface="Verdana" panose="020B0604030504040204" pitchFamily="34" charset="0"/>
            <a:ea typeface="Verdana" panose="020B0604030504040204" pitchFamily="34" charset="0"/>
            <a:cs typeface="Verdana" panose="020B0604030504040204" pitchFamily="34" charset="0"/>
          </a:endParaRPr>
        </a:p>
      </dsp:txBody>
      <dsp:txXfrm>
        <a:off x="1980199" y="96368"/>
        <a:ext cx="1536358" cy="1536358"/>
      </dsp:txXfrm>
    </dsp:sp>
    <dsp:sp modelId="{65E6E410-0002-1D4F-94E7-E14A9A55051F}">
      <dsp:nvSpPr>
        <dsp:cNvPr id="0" name=""/>
        <dsp:cNvSpPr/>
      </dsp:nvSpPr>
      <dsp:spPr>
        <a:xfrm>
          <a:off x="1882752" y="-1079"/>
          <a:ext cx="4343775" cy="4343775"/>
        </a:xfrm>
        <a:prstGeom prst="circularArrow">
          <a:avLst>
            <a:gd name="adj1" fmla="val 6897"/>
            <a:gd name="adj2" fmla="val 464950"/>
            <a:gd name="adj3" fmla="val 16751108"/>
            <a:gd name="adj4" fmla="val 15183942"/>
            <a:gd name="adj5" fmla="val 8046"/>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D8173-142A-9143-AE15-43967D5631D8}">
      <dsp:nvSpPr>
        <dsp:cNvPr id="0" name=""/>
        <dsp:cNvSpPr/>
      </dsp:nvSpPr>
      <dsp:spPr>
        <a:xfrm>
          <a:off x="2032000" y="4436533"/>
          <a:ext cx="4109923"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93087E-51D4-CA41-857A-55720F3EED4A}">
      <dsp:nvSpPr>
        <dsp:cNvPr id="0" name=""/>
        <dsp:cNvSpPr/>
      </dsp:nvSpPr>
      <dsp:spPr>
        <a:xfrm>
          <a:off x="2032000" y="3818805"/>
          <a:ext cx="3514547"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6D6819-F863-5245-86C3-69A9FAFA5B86}">
      <dsp:nvSpPr>
        <dsp:cNvPr id="0" name=""/>
        <dsp:cNvSpPr/>
      </dsp:nvSpPr>
      <dsp:spPr>
        <a:xfrm>
          <a:off x="2032000" y="3095413"/>
          <a:ext cx="3190239"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A0A473-7DF1-B646-B967-AC47C7F7F844}">
      <dsp:nvSpPr>
        <dsp:cNvPr id="0" name=""/>
        <dsp:cNvSpPr/>
      </dsp:nvSpPr>
      <dsp:spPr>
        <a:xfrm>
          <a:off x="2032000" y="2323253"/>
          <a:ext cx="3190239"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116481-DB86-3641-98CD-0C3B014F3100}">
      <dsp:nvSpPr>
        <dsp:cNvPr id="0" name=""/>
        <dsp:cNvSpPr/>
      </dsp:nvSpPr>
      <dsp:spPr>
        <a:xfrm>
          <a:off x="2032000" y="1599861"/>
          <a:ext cx="3514547"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AF16CB-D434-7841-AC43-BF4203EC0C0F}">
      <dsp:nvSpPr>
        <dsp:cNvPr id="0" name=""/>
        <dsp:cNvSpPr/>
      </dsp:nvSpPr>
      <dsp:spPr>
        <a:xfrm>
          <a:off x="2032000" y="982133"/>
          <a:ext cx="4109923"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B20B1C-AA67-D245-865D-D2EED8599F57}">
      <dsp:nvSpPr>
        <dsp:cNvPr id="0" name=""/>
        <dsp:cNvSpPr/>
      </dsp:nvSpPr>
      <dsp:spPr>
        <a:xfrm>
          <a:off x="0" y="677333"/>
          <a:ext cx="4064000" cy="406400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D12369-58FE-294B-98CB-E1762A32F697}">
      <dsp:nvSpPr>
        <dsp:cNvPr id="0" name=""/>
        <dsp:cNvSpPr/>
      </dsp:nvSpPr>
      <dsp:spPr>
        <a:xfrm>
          <a:off x="731520" y="2113526"/>
          <a:ext cx="2600960" cy="13411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133600">
            <a:lnSpc>
              <a:spcPct val="90000"/>
            </a:lnSpc>
            <a:spcBef>
              <a:spcPct val="0"/>
            </a:spcBef>
            <a:spcAft>
              <a:spcPct val="35000"/>
            </a:spcAft>
            <a:buNone/>
          </a:pPr>
          <a:r>
            <a:rPr lang="es-ES" sz="4800" kern="1200" dirty="0">
              <a:latin typeface="Verdana" panose="020B0604030504040204" pitchFamily="34" charset="0"/>
              <a:ea typeface="Verdana" panose="020B0604030504040204" pitchFamily="34" charset="0"/>
              <a:cs typeface="Verdana" panose="020B0604030504040204" pitchFamily="34" charset="0"/>
            </a:rPr>
            <a:t>DENTAL WEAR</a:t>
          </a:r>
        </a:p>
      </dsp:txBody>
      <dsp:txXfrm>
        <a:off x="731520" y="2113526"/>
        <a:ext cx="2600960" cy="1341120"/>
      </dsp:txXfrm>
    </dsp:sp>
    <dsp:sp modelId="{AFD3BCDA-C79D-3B4A-BF3F-24D712779FD7}">
      <dsp:nvSpPr>
        <dsp:cNvPr id="0" name=""/>
        <dsp:cNvSpPr/>
      </dsp:nvSpPr>
      <dsp:spPr>
        <a:xfrm>
          <a:off x="5837123" y="677333"/>
          <a:ext cx="609600" cy="609600"/>
        </a:xfrm>
        <a:prstGeom prst="ellipse">
          <a:avLst/>
        </a:prstGeom>
        <a:solidFill>
          <a:schemeClr val="accent1">
            <a:tint val="50000"/>
            <a:hueOff val="8730"/>
            <a:satOff val="-482"/>
            <a:lumOff val="18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CCEBA6-A3F7-3644-B49D-29408FC9FA00}">
      <dsp:nvSpPr>
        <dsp:cNvPr id="0" name=""/>
        <dsp:cNvSpPr/>
      </dsp:nvSpPr>
      <dsp:spPr>
        <a:xfrm>
          <a:off x="6446723" y="677333"/>
          <a:ext cx="1681276" cy="60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a:lnSpc>
              <a:spcPct val="90000"/>
            </a:lnSpc>
            <a:spcBef>
              <a:spcPct val="0"/>
            </a:spcBef>
            <a:spcAft>
              <a:spcPct val="35000"/>
            </a:spcAft>
            <a:buNone/>
          </a:pPr>
          <a:r>
            <a:rPr lang="en-GB" sz="2600" kern="1200" dirty="0">
              <a:solidFill>
                <a:schemeClr val="tx2"/>
              </a:solidFill>
              <a:latin typeface="Verdana" panose="020B0604030504040204" pitchFamily="34" charset="0"/>
              <a:ea typeface="Verdana" panose="020B0604030504040204" pitchFamily="34" charset="0"/>
              <a:cs typeface="Verdana" panose="020B0604030504040204" pitchFamily="34" charset="0"/>
            </a:rPr>
            <a:t>Abrasion</a:t>
          </a:r>
          <a:endParaRPr lang="es-ES" sz="2600" kern="1200" dirty="0">
            <a:solidFill>
              <a:schemeClr val="tx2"/>
            </a:solidFill>
            <a:latin typeface="Verdana" panose="020B0604030504040204" pitchFamily="34" charset="0"/>
            <a:ea typeface="Verdana" panose="020B0604030504040204" pitchFamily="34" charset="0"/>
            <a:cs typeface="Verdana" panose="020B0604030504040204" pitchFamily="34" charset="0"/>
          </a:endParaRPr>
        </a:p>
      </dsp:txBody>
      <dsp:txXfrm>
        <a:off x="6446723" y="677333"/>
        <a:ext cx="1681276" cy="609600"/>
      </dsp:txXfrm>
    </dsp:sp>
    <dsp:sp modelId="{B9C79AD4-7C6D-9E4B-A5B9-C30267EE0A29}">
      <dsp:nvSpPr>
        <dsp:cNvPr id="0" name=""/>
        <dsp:cNvSpPr/>
      </dsp:nvSpPr>
      <dsp:spPr>
        <a:xfrm>
          <a:off x="5241747" y="1295061"/>
          <a:ext cx="609600" cy="609600"/>
        </a:xfrm>
        <a:prstGeom prst="ellipse">
          <a:avLst/>
        </a:prstGeom>
        <a:solidFill>
          <a:schemeClr val="accent1">
            <a:tint val="50000"/>
            <a:hueOff val="17459"/>
            <a:satOff val="-964"/>
            <a:lumOff val="37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8CCAB8-1F44-014F-A2EF-5FE8184CCF95}">
      <dsp:nvSpPr>
        <dsp:cNvPr id="0" name=""/>
        <dsp:cNvSpPr/>
      </dsp:nvSpPr>
      <dsp:spPr>
        <a:xfrm>
          <a:off x="5851347" y="1295061"/>
          <a:ext cx="1572313" cy="60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a:lnSpc>
              <a:spcPct val="90000"/>
            </a:lnSpc>
            <a:spcBef>
              <a:spcPct val="0"/>
            </a:spcBef>
            <a:spcAft>
              <a:spcPct val="35000"/>
            </a:spcAft>
            <a:buNone/>
          </a:pPr>
          <a:r>
            <a:rPr lang="en-GB" sz="2600" kern="1200" dirty="0">
              <a:solidFill>
                <a:schemeClr val="tx2"/>
              </a:solidFill>
              <a:latin typeface="Verdana" panose="020B0604030504040204" pitchFamily="34" charset="0"/>
              <a:ea typeface="Verdana" panose="020B0604030504040204" pitchFamily="34" charset="0"/>
              <a:cs typeface="Verdana" panose="020B0604030504040204" pitchFamily="34" charset="0"/>
            </a:rPr>
            <a:t>Attrition</a:t>
          </a:r>
        </a:p>
      </dsp:txBody>
      <dsp:txXfrm>
        <a:off x="5851347" y="1295061"/>
        <a:ext cx="1572313" cy="609600"/>
      </dsp:txXfrm>
    </dsp:sp>
    <dsp:sp modelId="{8579B33A-366D-6042-88F9-EE0A842232EB}">
      <dsp:nvSpPr>
        <dsp:cNvPr id="0" name=""/>
        <dsp:cNvSpPr/>
      </dsp:nvSpPr>
      <dsp:spPr>
        <a:xfrm>
          <a:off x="4917439" y="2018453"/>
          <a:ext cx="609600" cy="609600"/>
        </a:xfrm>
        <a:prstGeom prst="ellipse">
          <a:avLst/>
        </a:prstGeom>
        <a:solidFill>
          <a:schemeClr val="accent1">
            <a:tint val="50000"/>
            <a:hueOff val="26189"/>
            <a:satOff val="-1446"/>
            <a:lumOff val="55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A94043-B223-AF4F-835F-754595A2D3FE}">
      <dsp:nvSpPr>
        <dsp:cNvPr id="0" name=""/>
        <dsp:cNvSpPr/>
      </dsp:nvSpPr>
      <dsp:spPr>
        <a:xfrm>
          <a:off x="5527039" y="2018453"/>
          <a:ext cx="1942592" cy="60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a:lnSpc>
              <a:spcPct val="90000"/>
            </a:lnSpc>
            <a:spcBef>
              <a:spcPct val="0"/>
            </a:spcBef>
            <a:spcAft>
              <a:spcPct val="35000"/>
            </a:spcAft>
            <a:buNone/>
          </a:pPr>
          <a:r>
            <a:rPr lang="en-GB" sz="2600" kern="1200" dirty="0" err="1">
              <a:solidFill>
                <a:schemeClr val="tx2"/>
              </a:solidFill>
              <a:latin typeface="Verdana" panose="020B0604030504040204" pitchFamily="34" charset="0"/>
              <a:ea typeface="Verdana" panose="020B0604030504040204" pitchFamily="34" charset="0"/>
              <a:cs typeface="Verdana" panose="020B0604030504040204" pitchFamily="34" charset="0"/>
            </a:rPr>
            <a:t>Abfraction</a:t>
          </a:r>
          <a:endParaRPr lang="en-GB" sz="2600" kern="1200" dirty="0">
            <a:solidFill>
              <a:schemeClr val="tx2"/>
            </a:solidFill>
            <a:latin typeface="Verdana" panose="020B0604030504040204" pitchFamily="34" charset="0"/>
            <a:ea typeface="Verdana" panose="020B0604030504040204" pitchFamily="34" charset="0"/>
            <a:cs typeface="Verdana" panose="020B0604030504040204" pitchFamily="34" charset="0"/>
          </a:endParaRPr>
        </a:p>
      </dsp:txBody>
      <dsp:txXfrm>
        <a:off x="5527039" y="2018453"/>
        <a:ext cx="1942592" cy="609600"/>
      </dsp:txXfrm>
    </dsp:sp>
    <dsp:sp modelId="{5CF1AFE6-FB4C-0049-B1AA-91D75D6732F6}">
      <dsp:nvSpPr>
        <dsp:cNvPr id="0" name=""/>
        <dsp:cNvSpPr/>
      </dsp:nvSpPr>
      <dsp:spPr>
        <a:xfrm>
          <a:off x="4917439" y="2790613"/>
          <a:ext cx="609600" cy="609600"/>
        </a:xfrm>
        <a:prstGeom prst="ellipse">
          <a:avLst/>
        </a:prstGeom>
        <a:solidFill>
          <a:schemeClr val="accent1">
            <a:tint val="50000"/>
            <a:hueOff val="34918"/>
            <a:satOff val="-1927"/>
            <a:lumOff val="74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891062-7079-AB4E-965D-EB3E67005712}">
      <dsp:nvSpPr>
        <dsp:cNvPr id="0" name=""/>
        <dsp:cNvSpPr/>
      </dsp:nvSpPr>
      <dsp:spPr>
        <a:xfrm>
          <a:off x="5527039" y="2790613"/>
          <a:ext cx="1576832" cy="60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a:lnSpc>
              <a:spcPct val="90000"/>
            </a:lnSpc>
            <a:spcBef>
              <a:spcPct val="0"/>
            </a:spcBef>
            <a:spcAft>
              <a:spcPct val="35000"/>
            </a:spcAft>
            <a:buNone/>
          </a:pPr>
          <a:r>
            <a:rPr lang="en-GB" sz="2600" kern="1200" dirty="0">
              <a:solidFill>
                <a:schemeClr val="tx2"/>
              </a:solidFill>
              <a:latin typeface="Verdana" panose="020B0604030504040204" pitchFamily="34" charset="0"/>
              <a:ea typeface="Verdana" panose="020B0604030504040204" pitchFamily="34" charset="0"/>
              <a:cs typeface="Verdana" panose="020B0604030504040204" pitchFamily="34" charset="0"/>
            </a:rPr>
            <a:t>Cupping</a:t>
          </a:r>
          <a:r>
            <a:rPr lang="en-GB" sz="2600" kern="1200" dirty="0">
              <a:latin typeface="Verdana" panose="020B0604030504040204" pitchFamily="34" charset="0"/>
              <a:ea typeface="Verdana" panose="020B0604030504040204" pitchFamily="34" charset="0"/>
              <a:cs typeface="Verdana" panose="020B0604030504040204" pitchFamily="34" charset="0"/>
            </a:rPr>
            <a:t> </a:t>
          </a:r>
        </a:p>
      </dsp:txBody>
      <dsp:txXfrm>
        <a:off x="5527039" y="2790613"/>
        <a:ext cx="1576832" cy="609600"/>
      </dsp:txXfrm>
    </dsp:sp>
    <dsp:sp modelId="{DEAFA677-2FC4-CB41-902C-CC35FA7B140E}">
      <dsp:nvSpPr>
        <dsp:cNvPr id="0" name=""/>
        <dsp:cNvSpPr/>
      </dsp:nvSpPr>
      <dsp:spPr>
        <a:xfrm>
          <a:off x="5241747" y="3514005"/>
          <a:ext cx="609600" cy="609600"/>
        </a:xfrm>
        <a:prstGeom prst="ellipse">
          <a:avLst/>
        </a:prstGeom>
        <a:solidFill>
          <a:schemeClr val="accent1">
            <a:tint val="50000"/>
            <a:hueOff val="43648"/>
            <a:satOff val="-2409"/>
            <a:lumOff val="93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DA3A37-8D61-9C48-AE3E-BD5EAFEEEBDD}">
      <dsp:nvSpPr>
        <dsp:cNvPr id="0" name=""/>
        <dsp:cNvSpPr/>
      </dsp:nvSpPr>
      <dsp:spPr>
        <a:xfrm>
          <a:off x="5851347" y="3514005"/>
          <a:ext cx="1828436" cy="60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a:lnSpc>
              <a:spcPct val="90000"/>
            </a:lnSpc>
            <a:spcBef>
              <a:spcPct val="0"/>
            </a:spcBef>
            <a:spcAft>
              <a:spcPct val="35000"/>
            </a:spcAft>
            <a:buNone/>
          </a:pPr>
          <a:r>
            <a:rPr lang="en-GB" sz="2600" kern="1200" dirty="0">
              <a:solidFill>
                <a:schemeClr val="tx2"/>
              </a:solidFill>
              <a:latin typeface="Verdana" panose="020B0604030504040204" pitchFamily="34" charset="0"/>
              <a:ea typeface="Verdana" panose="020B0604030504040204" pitchFamily="34" charset="0"/>
              <a:cs typeface="Verdana" panose="020B0604030504040204" pitchFamily="34" charset="0"/>
            </a:rPr>
            <a:t>Occlusion</a:t>
          </a:r>
        </a:p>
      </dsp:txBody>
      <dsp:txXfrm>
        <a:off x="5851347" y="3514005"/>
        <a:ext cx="1828436" cy="609600"/>
      </dsp:txXfrm>
    </dsp:sp>
    <dsp:sp modelId="{3188CACC-F388-9C4B-A1BC-6B3D8DDE86ED}">
      <dsp:nvSpPr>
        <dsp:cNvPr id="0" name=""/>
        <dsp:cNvSpPr/>
      </dsp:nvSpPr>
      <dsp:spPr>
        <a:xfrm>
          <a:off x="5837123" y="4131733"/>
          <a:ext cx="609600" cy="609600"/>
        </a:xfrm>
        <a:prstGeom prst="ellipse">
          <a:avLst/>
        </a:prstGeom>
        <a:solidFill>
          <a:schemeClr val="accent1">
            <a:tint val="50000"/>
            <a:hueOff val="52377"/>
            <a:satOff val="-2891"/>
            <a:lumOff val="111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5BE22A-57DE-D44F-95CB-A5B2CBE0BB7D}">
      <dsp:nvSpPr>
        <dsp:cNvPr id="0" name=""/>
        <dsp:cNvSpPr/>
      </dsp:nvSpPr>
      <dsp:spPr>
        <a:xfrm>
          <a:off x="6446723" y="4131733"/>
          <a:ext cx="1586704" cy="60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a:lnSpc>
              <a:spcPct val="90000"/>
            </a:lnSpc>
            <a:spcBef>
              <a:spcPct val="0"/>
            </a:spcBef>
            <a:spcAft>
              <a:spcPct val="35000"/>
            </a:spcAft>
            <a:buNone/>
          </a:pPr>
          <a:r>
            <a:rPr lang="en-GB" sz="2600" kern="1200" dirty="0">
              <a:solidFill>
                <a:schemeClr val="tx2"/>
              </a:solidFill>
              <a:latin typeface="Verdana" panose="020B0604030504040204" pitchFamily="34" charset="0"/>
              <a:ea typeface="Verdana" panose="020B0604030504040204" pitchFamily="34" charset="0"/>
              <a:cs typeface="Verdana" panose="020B0604030504040204" pitchFamily="34" charset="0"/>
            </a:rPr>
            <a:t>Bruxism</a:t>
          </a:r>
        </a:p>
      </dsp:txBody>
      <dsp:txXfrm>
        <a:off x="6446723" y="4131733"/>
        <a:ext cx="1586704" cy="60960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73F48-6C79-9349-9754-5B62C996E392}" type="datetimeFigureOut">
              <a:rPr lang="es-ES" smtClean="0"/>
              <a:t>1/9/18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3DE55-DD95-6647-B5D2-FD82224CE1A5}" type="slidenum">
              <a:rPr lang="es-ES" smtClean="0"/>
              <a:t>‹Nº›</a:t>
            </a:fld>
            <a:endParaRPr lang="es-ES"/>
          </a:p>
        </p:txBody>
      </p:sp>
    </p:spTree>
    <p:extLst>
      <p:ext uri="{BB962C8B-B14F-4D97-AF65-F5344CB8AC3E}">
        <p14:creationId xmlns:p14="http://schemas.microsoft.com/office/powerpoint/2010/main" val="2710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first of all I wanted to thank the committee for the opportunity to present our work in progress.</a:t>
            </a:r>
          </a:p>
          <a:p>
            <a:r>
              <a:rPr lang="en-GB" noProof="0" dirty="0"/>
              <a:t>My name is meriem benabdallah, I am a PhD student at the European university of Madrid, and with the team I am working with we have decided to call this </a:t>
            </a:r>
          </a:p>
          <a:p>
            <a:r>
              <a:rPr lang="en-GB" noProof="0" dirty="0"/>
              <a:t>Presentation: IOS true definition as a new tool to analyse the clinical performance of restorative materials.</a:t>
            </a:r>
          </a:p>
        </p:txBody>
      </p:sp>
      <p:sp>
        <p:nvSpPr>
          <p:cNvPr id="4" name="Marcador de número de diapositiva 3"/>
          <p:cNvSpPr>
            <a:spLocks noGrp="1"/>
          </p:cNvSpPr>
          <p:nvPr>
            <p:ph type="sldNum" sz="quarter" idx="10"/>
          </p:nvPr>
        </p:nvSpPr>
        <p:spPr/>
        <p:txBody>
          <a:bodyPr/>
          <a:lstStyle/>
          <a:p>
            <a:fld id="{EFF3DE55-DD95-6647-B5D2-FD82224CE1A5}" type="slidenum">
              <a:rPr lang="es-ES" smtClean="0"/>
              <a:t>1</a:t>
            </a:fld>
            <a:endParaRPr lang="es-ES"/>
          </a:p>
        </p:txBody>
      </p:sp>
    </p:spTree>
    <p:extLst>
      <p:ext uri="{BB962C8B-B14F-4D97-AF65-F5344CB8AC3E}">
        <p14:creationId xmlns:p14="http://schemas.microsoft.com/office/powerpoint/2010/main" val="3709321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Comparison between the real picture and the IOS scan analysed by the Peters factors. ¿Is there a correlation?</a:t>
            </a:r>
          </a:p>
          <a:p>
            <a:r>
              <a:rPr lang="en-GB" noProof="0" dirty="0"/>
              <a:t>In the table we can see the different grades that have been given by the two evaluators while exploring visually the restoration a through the image given by the IOS.</a:t>
            </a:r>
          </a:p>
          <a:p>
            <a:r>
              <a:rPr lang="en-GB" noProof="0" dirty="0"/>
              <a:t>The factor that neither the eye nor the IOS can grade is the postoperative sensitivity, this one depends on the answer of the patient.</a:t>
            </a:r>
          </a:p>
          <a:p>
            <a:r>
              <a:rPr lang="en-GB" noProof="0" dirty="0"/>
              <a:t>The true definition do not allow us to evaluate the surface staining because we obtain images in scale of greys.</a:t>
            </a:r>
          </a:p>
          <a:p>
            <a:r>
              <a:rPr lang="en-GB" noProof="0" dirty="0"/>
              <a:t>For the caries, only the ones associated to a real decay could be diagnosed as well as only an important loss of retention.</a:t>
            </a:r>
          </a:p>
          <a:p>
            <a:r>
              <a:rPr lang="en-GB" noProof="0" dirty="0"/>
              <a:t>Fractures, wear and tooth integrity are three factors that we can visualize with high details specially when an overlapping of the images is made. The images are very accurate and with a high level of details.</a:t>
            </a:r>
          </a:p>
          <a:p>
            <a:endParaRPr lang="en-GB" noProof="0" dirty="0"/>
          </a:p>
        </p:txBody>
      </p:sp>
      <p:sp>
        <p:nvSpPr>
          <p:cNvPr id="4" name="Marcador de número de diapositiva 3"/>
          <p:cNvSpPr>
            <a:spLocks noGrp="1"/>
          </p:cNvSpPr>
          <p:nvPr>
            <p:ph type="sldNum" sz="quarter" idx="10"/>
          </p:nvPr>
        </p:nvSpPr>
        <p:spPr/>
        <p:txBody>
          <a:bodyPr/>
          <a:lstStyle/>
          <a:p>
            <a:fld id="{EFF3DE55-DD95-6647-B5D2-FD82224CE1A5}" type="slidenum">
              <a:rPr lang="es-ES" smtClean="0"/>
              <a:t>11</a:t>
            </a:fld>
            <a:endParaRPr lang="es-ES"/>
          </a:p>
        </p:txBody>
      </p:sp>
    </p:spTree>
    <p:extLst>
      <p:ext uri="{BB962C8B-B14F-4D97-AF65-F5344CB8AC3E}">
        <p14:creationId xmlns:p14="http://schemas.microsoft.com/office/powerpoint/2010/main" val="2036336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Comparison between the real picture and the IOS scan analysed by the Peters factors. ¿Is there a correlation?</a:t>
            </a:r>
          </a:p>
          <a:p>
            <a:r>
              <a:rPr lang="en-GB" noProof="0" dirty="0"/>
              <a:t>In the table we can see the different grades that have been given by the two evaluators while exploring visually the restoration a through the image given by the IOS.</a:t>
            </a:r>
          </a:p>
          <a:p>
            <a:r>
              <a:rPr lang="en-GB" noProof="0" dirty="0"/>
              <a:t>The factor that neither the eye nor the IOS can grade is the postoperative sensitivity, this one depends on the answer of the patient.</a:t>
            </a:r>
          </a:p>
          <a:p>
            <a:r>
              <a:rPr lang="en-GB" noProof="0" dirty="0"/>
              <a:t>The true definition do not allow us to evaluate the surface staining because we obtain images in scale of greys.</a:t>
            </a:r>
          </a:p>
          <a:p>
            <a:r>
              <a:rPr lang="en-GB" noProof="0" dirty="0"/>
              <a:t>For the caries, only the ones associated to a real decay could be diagnosed as well as only an important loss of retention.</a:t>
            </a:r>
          </a:p>
          <a:p>
            <a:r>
              <a:rPr lang="en-GB" b="1" noProof="0" dirty="0"/>
              <a:t>Fractures, wear and tooth integrity are three factors that we can visualize with high details specially when an overlapping of the images is made. The images are very accurate and with a high level of details. (COLOREAR PUNTUACION PARA RESALTAR)</a:t>
            </a:r>
          </a:p>
          <a:p>
            <a:endParaRPr lang="en-GB" noProof="0" dirty="0"/>
          </a:p>
        </p:txBody>
      </p:sp>
      <p:sp>
        <p:nvSpPr>
          <p:cNvPr id="4" name="Marcador de número de diapositiva 3"/>
          <p:cNvSpPr>
            <a:spLocks noGrp="1"/>
          </p:cNvSpPr>
          <p:nvPr>
            <p:ph type="sldNum" sz="quarter" idx="10"/>
          </p:nvPr>
        </p:nvSpPr>
        <p:spPr/>
        <p:txBody>
          <a:bodyPr/>
          <a:lstStyle/>
          <a:p>
            <a:fld id="{EFF3DE55-DD95-6647-B5D2-FD82224CE1A5}" type="slidenum">
              <a:rPr lang="es-ES" smtClean="0"/>
              <a:t>12</a:t>
            </a:fld>
            <a:endParaRPr lang="es-ES"/>
          </a:p>
        </p:txBody>
      </p:sp>
    </p:spTree>
    <p:extLst>
      <p:ext uri="{BB962C8B-B14F-4D97-AF65-F5344CB8AC3E}">
        <p14:creationId xmlns:p14="http://schemas.microsoft.com/office/powerpoint/2010/main" val="447818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The baseline to 6months time, Is the overlapping were we can see the more obvious changes.</a:t>
            </a:r>
          </a:p>
          <a:p>
            <a:r>
              <a:rPr lang="en-GB" noProof="0" dirty="0"/>
              <a:t>Within 6 months, In the original dental structure we can see in 36/16 how a cupping lesion is being formed. Our first suspicion is due to an acid environment.</a:t>
            </a:r>
          </a:p>
          <a:p>
            <a:r>
              <a:rPr lang="en-GB" noProof="0" dirty="0"/>
              <a:t>If you concentrate on tooth number 35(composite restoration) , you can see how the lateral walls of the composite are disappearing, that makes us think that a chemical process is responsible for the wear on that area because is a contactless area of the tooth.</a:t>
            </a:r>
          </a:p>
          <a:p>
            <a:r>
              <a:rPr lang="en-GB" noProof="0" dirty="0"/>
              <a:t>In tooth 45, there is an obvious active process where a loss of structure is going on too.</a:t>
            </a:r>
          </a:p>
        </p:txBody>
      </p:sp>
      <p:sp>
        <p:nvSpPr>
          <p:cNvPr id="4" name="Marcador de número de diapositiva 3"/>
          <p:cNvSpPr>
            <a:spLocks noGrp="1"/>
          </p:cNvSpPr>
          <p:nvPr>
            <p:ph type="sldNum" sz="quarter" idx="10"/>
          </p:nvPr>
        </p:nvSpPr>
        <p:spPr/>
        <p:txBody>
          <a:bodyPr/>
          <a:lstStyle/>
          <a:p>
            <a:fld id="{EFF3DE55-DD95-6647-B5D2-FD82224CE1A5}" type="slidenum">
              <a:rPr lang="es-ES" smtClean="0"/>
              <a:t>13</a:t>
            </a:fld>
            <a:endParaRPr lang="es-ES"/>
          </a:p>
        </p:txBody>
      </p:sp>
    </p:spTree>
    <p:extLst>
      <p:ext uri="{BB962C8B-B14F-4D97-AF65-F5344CB8AC3E}">
        <p14:creationId xmlns:p14="http://schemas.microsoft.com/office/powerpoint/2010/main" val="1111254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in this baseline to a year overlapping, the lesions are the same than in the anterior one with a little bit more of evolution.</a:t>
            </a:r>
          </a:p>
          <a:p>
            <a:r>
              <a:rPr lang="en-GB" noProof="0" dirty="0"/>
              <a:t>Special attention to the canine, the origin of the wear process is physical, but see how once it arrives to the dentin, the process accelerates. In the scale </a:t>
            </a:r>
            <a:r>
              <a:rPr lang="en-GB" noProof="0" dirty="0" err="1"/>
              <a:t>theredcolour</a:t>
            </a:r>
            <a:r>
              <a:rPr lang="en-GB" noProof="0" dirty="0"/>
              <a:t> means 50 microns in a year.</a:t>
            </a:r>
          </a:p>
        </p:txBody>
      </p:sp>
      <p:sp>
        <p:nvSpPr>
          <p:cNvPr id="4" name="Marcador de número de diapositiva 3"/>
          <p:cNvSpPr>
            <a:spLocks noGrp="1"/>
          </p:cNvSpPr>
          <p:nvPr>
            <p:ph type="sldNum" sz="quarter" idx="10"/>
          </p:nvPr>
        </p:nvSpPr>
        <p:spPr/>
        <p:txBody>
          <a:bodyPr/>
          <a:lstStyle/>
          <a:p>
            <a:fld id="{EFF3DE55-DD95-6647-B5D2-FD82224CE1A5}" type="slidenum">
              <a:rPr lang="es-ES" smtClean="0"/>
              <a:t>14</a:t>
            </a:fld>
            <a:endParaRPr lang="es-ES"/>
          </a:p>
        </p:txBody>
      </p:sp>
    </p:spTree>
    <p:extLst>
      <p:ext uri="{BB962C8B-B14F-4D97-AF65-F5344CB8AC3E}">
        <p14:creationId xmlns:p14="http://schemas.microsoft.com/office/powerpoint/2010/main" val="3530693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The overlapping made with the 6 months and a year scan showed us that the wear evolution stabilizes, even tough  we can see that the process is still active.</a:t>
            </a:r>
          </a:p>
          <a:p>
            <a:r>
              <a:rPr lang="en-GB" noProof="0" dirty="0"/>
              <a:t>This last scan confirm that the dental wear is real.</a:t>
            </a:r>
          </a:p>
        </p:txBody>
      </p:sp>
      <p:sp>
        <p:nvSpPr>
          <p:cNvPr id="4" name="Marcador de número de diapositiva 3"/>
          <p:cNvSpPr>
            <a:spLocks noGrp="1"/>
          </p:cNvSpPr>
          <p:nvPr>
            <p:ph type="sldNum" sz="quarter" idx="10"/>
          </p:nvPr>
        </p:nvSpPr>
        <p:spPr/>
        <p:txBody>
          <a:bodyPr/>
          <a:lstStyle/>
          <a:p>
            <a:fld id="{EFF3DE55-DD95-6647-B5D2-FD82224CE1A5}" type="slidenum">
              <a:rPr lang="es-ES" smtClean="0"/>
              <a:t>15</a:t>
            </a:fld>
            <a:endParaRPr lang="es-ES"/>
          </a:p>
        </p:txBody>
      </p:sp>
    </p:spTree>
    <p:extLst>
      <p:ext uri="{BB962C8B-B14F-4D97-AF65-F5344CB8AC3E}">
        <p14:creationId xmlns:p14="http://schemas.microsoft.com/office/powerpoint/2010/main" val="3115656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After analysing the maxilla and mandible of the anterior case, many questions come to mind.</a:t>
            </a:r>
          </a:p>
          <a:p>
            <a:pPr marL="0" indent="0">
              <a:buNone/>
            </a:pPr>
            <a:r>
              <a:rPr lang="en-GB" dirty="0"/>
              <a:t>1. Is there a real correlation between the oral cavity acidity and the wear?</a:t>
            </a:r>
          </a:p>
          <a:p>
            <a:pPr marL="0" indent="0">
              <a:buNone/>
            </a:pPr>
            <a:r>
              <a:rPr lang="en-GB" dirty="0"/>
              <a:t>2. Will it be necessary to include as an indication for some restoration materials the pH of the cavity?</a:t>
            </a:r>
          </a:p>
          <a:p>
            <a:r>
              <a:rPr lang="en-GB" noProof="0" dirty="0"/>
              <a:t>The truth is that no concrete answers can be given at this point, we are still in an observational phase and it would be premature from us to start taking conclusion.</a:t>
            </a:r>
          </a:p>
          <a:p>
            <a:r>
              <a:rPr lang="en-GB" noProof="0" dirty="0"/>
              <a:t> We think that more analysis and more cases must be studied.</a:t>
            </a:r>
          </a:p>
        </p:txBody>
      </p:sp>
      <p:sp>
        <p:nvSpPr>
          <p:cNvPr id="4" name="Marcador de número de diapositiva 3"/>
          <p:cNvSpPr>
            <a:spLocks noGrp="1"/>
          </p:cNvSpPr>
          <p:nvPr>
            <p:ph type="sldNum" sz="quarter" idx="10"/>
          </p:nvPr>
        </p:nvSpPr>
        <p:spPr/>
        <p:txBody>
          <a:bodyPr/>
          <a:lstStyle/>
          <a:p>
            <a:fld id="{EFF3DE55-DD95-6647-B5D2-FD82224CE1A5}" type="slidenum">
              <a:rPr lang="es-ES" smtClean="0"/>
              <a:t>16</a:t>
            </a:fld>
            <a:endParaRPr lang="es-ES"/>
          </a:p>
        </p:txBody>
      </p:sp>
    </p:spTree>
    <p:extLst>
      <p:ext uri="{BB962C8B-B14F-4D97-AF65-F5344CB8AC3E}">
        <p14:creationId xmlns:p14="http://schemas.microsoft.com/office/powerpoint/2010/main" val="1120654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The truth is that no concrete answers can be given at this point, we are still in an observational phase and it would be premature from us to start taking conclusion.</a:t>
            </a:r>
          </a:p>
          <a:p>
            <a:r>
              <a:rPr lang="en-GB" noProof="0" dirty="0"/>
              <a:t> We think that more analysis and more cases must be studied.</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r>
              <a:rPr lang="en-GB" sz="1200" dirty="0">
                <a:solidFill>
                  <a:schemeClr val="tx2"/>
                </a:solidFill>
                <a:latin typeface="Verdana" panose="020B0604030504040204" pitchFamily="34" charset="0"/>
                <a:ea typeface="Verdana" panose="020B0604030504040204" pitchFamily="34" charset="0"/>
                <a:cs typeface="Verdana" panose="020B0604030504040204" pitchFamily="34" charset="0"/>
              </a:rPr>
              <a:t>The cupping and cratering that have been formed have a controversial primary cause and are generally due to different effects.*</a:t>
            </a:r>
          </a:p>
          <a:p>
            <a:endParaRPr lang="en-GB" noProof="0" dirty="0"/>
          </a:p>
        </p:txBody>
      </p:sp>
      <p:sp>
        <p:nvSpPr>
          <p:cNvPr id="4" name="Marcador de número de diapositiva 3"/>
          <p:cNvSpPr>
            <a:spLocks noGrp="1"/>
          </p:cNvSpPr>
          <p:nvPr>
            <p:ph type="sldNum" sz="quarter" idx="10"/>
          </p:nvPr>
        </p:nvSpPr>
        <p:spPr/>
        <p:txBody>
          <a:bodyPr/>
          <a:lstStyle/>
          <a:p>
            <a:fld id="{EFF3DE55-DD95-6647-B5D2-FD82224CE1A5}" type="slidenum">
              <a:rPr lang="es-ES" smtClean="0"/>
              <a:t>17</a:t>
            </a:fld>
            <a:endParaRPr lang="es-ES"/>
          </a:p>
        </p:txBody>
      </p:sp>
    </p:spTree>
    <p:extLst>
      <p:ext uri="{BB962C8B-B14F-4D97-AF65-F5344CB8AC3E}">
        <p14:creationId xmlns:p14="http://schemas.microsoft.com/office/powerpoint/2010/main" val="3829141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FF3DE55-DD95-6647-B5D2-FD82224CE1A5}" type="slidenum">
              <a:rPr lang="es-ES" smtClean="0"/>
              <a:t>18</a:t>
            </a:fld>
            <a:endParaRPr lang="es-ES"/>
          </a:p>
        </p:txBody>
      </p:sp>
    </p:spTree>
    <p:extLst>
      <p:ext uri="{BB962C8B-B14F-4D97-AF65-F5344CB8AC3E}">
        <p14:creationId xmlns:p14="http://schemas.microsoft.com/office/powerpoint/2010/main" val="184218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We are working in a research project called Clinical evaluation of the efficacy of a newly developed glass ionomer restorative for posterior restorations in an adult population. Pilot study.</a:t>
            </a:r>
          </a:p>
          <a:p>
            <a:r>
              <a:rPr lang="en-GB" noProof="0" dirty="0"/>
              <a:t>Our line of investigation stems from our involvement in this research Project with 3M Germany; where the goal is to conduct a 5years comparative(comparison) study between two class II restorations in Split mouth with two different glass ionomers.</a:t>
            </a:r>
          </a:p>
        </p:txBody>
      </p:sp>
      <p:sp>
        <p:nvSpPr>
          <p:cNvPr id="4" name="Marcador de número de diapositiva 3"/>
          <p:cNvSpPr>
            <a:spLocks noGrp="1"/>
          </p:cNvSpPr>
          <p:nvPr>
            <p:ph type="sldNum" sz="quarter" idx="10"/>
          </p:nvPr>
        </p:nvSpPr>
        <p:spPr/>
        <p:txBody>
          <a:bodyPr/>
          <a:lstStyle/>
          <a:p>
            <a:fld id="{EFF3DE55-DD95-6647-B5D2-FD82224CE1A5}" type="slidenum">
              <a:rPr lang="es-ES" smtClean="0"/>
              <a:t>2</a:t>
            </a:fld>
            <a:endParaRPr lang="es-ES"/>
          </a:p>
        </p:txBody>
      </p:sp>
    </p:spTree>
    <p:extLst>
      <p:ext uri="{BB962C8B-B14F-4D97-AF65-F5344CB8AC3E}">
        <p14:creationId xmlns:p14="http://schemas.microsoft.com/office/powerpoint/2010/main" val="218783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The comparison is performed by two blinded evaluators through visual inspection based on the Clinical Performance Criteria of Peters et al.; as well as through a digital scan of both arches.</a:t>
            </a:r>
          </a:p>
          <a:p>
            <a:r>
              <a:rPr lang="en-GB" noProof="0" dirty="0"/>
              <a:t>The evaluated factors are: Retention of the restoration, fractures, the marginal staining and the surface of the restoration, the wear, postoperative sensitivity, the caries associated to the restoration and the integrity of the tooth. They are graded on a scale of 1 to 5 depending on the degree of the alteration.</a:t>
            </a:r>
          </a:p>
        </p:txBody>
      </p:sp>
      <p:sp>
        <p:nvSpPr>
          <p:cNvPr id="4" name="Marcador de número de diapositiva 3"/>
          <p:cNvSpPr>
            <a:spLocks noGrp="1"/>
          </p:cNvSpPr>
          <p:nvPr>
            <p:ph type="sldNum" sz="quarter" idx="10"/>
          </p:nvPr>
        </p:nvSpPr>
        <p:spPr/>
        <p:txBody>
          <a:bodyPr/>
          <a:lstStyle/>
          <a:p>
            <a:fld id="{EFF3DE55-DD95-6647-B5D2-FD82224CE1A5}" type="slidenum">
              <a:rPr lang="es-ES" smtClean="0"/>
              <a:t>3</a:t>
            </a:fld>
            <a:endParaRPr lang="es-ES"/>
          </a:p>
        </p:txBody>
      </p:sp>
    </p:spTree>
    <p:extLst>
      <p:ext uri="{BB962C8B-B14F-4D97-AF65-F5344CB8AC3E}">
        <p14:creationId xmlns:p14="http://schemas.microsoft.com/office/powerpoint/2010/main" val="2155303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The second way of evaluation is as said previously by a scan of the arches of the patient.</a:t>
            </a:r>
          </a:p>
          <a:p>
            <a:r>
              <a:rPr lang="en-GB" noProof="0" dirty="0"/>
              <a:t>The IOS true definition generates the image through a 3D-in motion- video technology.</a:t>
            </a:r>
          </a:p>
          <a:p>
            <a:r>
              <a:rPr lang="en-GB" noProof="0" dirty="0"/>
              <a:t>The high level of accuracy of the IOS true definition, an accuracy of 10microns, made us consider alternative uses for it.</a:t>
            </a:r>
          </a:p>
          <a:p>
            <a:r>
              <a:rPr lang="en-GB" noProof="0" dirty="0"/>
              <a:t>Within the first 6months, and talking in a scale of microns, we have been able to observe changes in the patients arches that the human eye would not be able to detect; both in the dental structure of enamel and dentin, as well as in previous restorations of the patient and in the ones made by us.</a:t>
            </a:r>
          </a:p>
          <a:p>
            <a:endParaRPr lang="en-GB" noProof="0" dirty="0"/>
          </a:p>
        </p:txBody>
      </p:sp>
      <p:sp>
        <p:nvSpPr>
          <p:cNvPr id="4" name="Marcador de número de diapositiva 3"/>
          <p:cNvSpPr>
            <a:spLocks noGrp="1"/>
          </p:cNvSpPr>
          <p:nvPr>
            <p:ph type="sldNum" sz="quarter" idx="10"/>
          </p:nvPr>
        </p:nvSpPr>
        <p:spPr/>
        <p:txBody>
          <a:bodyPr/>
          <a:lstStyle/>
          <a:p>
            <a:fld id="{EFF3DE55-DD95-6647-B5D2-FD82224CE1A5}" type="slidenum">
              <a:rPr lang="es-ES" smtClean="0"/>
              <a:t>4</a:t>
            </a:fld>
            <a:endParaRPr lang="es-ES"/>
          </a:p>
        </p:txBody>
      </p:sp>
    </p:spTree>
    <p:extLst>
      <p:ext uri="{BB962C8B-B14F-4D97-AF65-F5344CB8AC3E}">
        <p14:creationId xmlns:p14="http://schemas.microsoft.com/office/powerpoint/2010/main" val="210440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The high level of accuracy of the IOS true definition, an accuracy of 10microns, made us consider alternative uses for it.</a:t>
            </a:r>
          </a:p>
          <a:p>
            <a:r>
              <a:rPr lang="en-GB" noProof="0" dirty="0"/>
              <a:t>Within the first 6months, and talking in a scale of microns, we have been able to observe changes in the patients arches that the human eye would not be able to detect; both in the dental structure of enamel and dentin, as well as in previous restorations of the patient and in the ones made by us.</a:t>
            </a:r>
          </a:p>
        </p:txBody>
      </p:sp>
      <p:sp>
        <p:nvSpPr>
          <p:cNvPr id="4" name="Marcador de número de diapositiva 3"/>
          <p:cNvSpPr>
            <a:spLocks noGrp="1"/>
          </p:cNvSpPr>
          <p:nvPr>
            <p:ph type="sldNum" sz="quarter" idx="10"/>
          </p:nvPr>
        </p:nvSpPr>
        <p:spPr/>
        <p:txBody>
          <a:bodyPr/>
          <a:lstStyle/>
          <a:p>
            <a:fld id="{EFF3DE55-DD95-6647-B5D2-FD82224CE1A5}" type="slidenum">
              <a:rPr lang="es-ES" smtClean="0"/>
              <a:t>5</a:t>
            </a:fld>
            <a:endParaRPr lang="es-ES"/>
          </a:p>
        </p:txBody>
      </p:sp>
    </p:spTree>
    <p:extLst>
      <p:ext uri="{BB962C8B-B14F-4D97-AF65-F5344CB8AC3E}">
        <p14:creationId xmlns:p14="http://schemas.microsoft.com/office/powerpoint/2010/main" val="1432794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We all know that today the use the IOS is a more and more used tool in orthodontics and prosthetic dentistry. </a:t>
            </a:r>
          </a:p>
          <a:p>
            <a:r>
              <a:rPr lang="en-GB" noProof="0" dirty="0"/>
              <a:t>While we are in the middle of a research, we wanted to find more uses to it. IN THIS CASE because it is able to detect microns of wear when overlapping the STL files obtained WE want to try to understand the different reasons of the wear so we can try to prevent or reduce it.</a:t>
            </a:r>
          </a:p>
        </p:txBody>
      </p:sp>
      <p:sp>
        <p:nvSpPr>
          <p:cNvPr id="4" name="Marcador de número de diapositiva 3"/>
          <p:cNvSpPr>
            <a:spLocks noGrp="1"/>
          </p:cNvSpPr>
          <p:nvPr>
            <p:ph type="sldNum" sz="quarter" idx="10"/>
          </p:nvPr>
        </p:nvSpPr>
        <p:spPr/>
        <p:txBody>
          <a:bodyPr/>
          <a:lstStyle/>
          <a:p>
            <a:fld id="{EFF3DE55-DD95-6647-B5D2-FD82224CE1A5}" type="slidenum">
              <a:rPr lang="es-ES" smtClean="0"/>
              <a:t>6</a:t>
            </a:fld>
            <a:endParaRPr lang="es-ES"/>
          </a:p>
        </p:txBody>
      </p:sp>
    </p:spTree>
    <p:extLst>
      <p:ext uri="{BB962C8B-B14F-4D97-AF65-F5344CB8AC3E}">
        <p14:creationId xmlns:p14="http://schemas.microsoft.com/office/powerpoint/2010/main" val="4029705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For this new function, the systematic is, once the arches are scanned in a different time lapse , an overlapping of the STL files is done to compare the changes. </a:t>
            </a:r>
          </a:p>
          <a:p>
            <a:r>
              <a:rPr lang="en-GB" noProof="0" dirty="0"/>
              <a:t>Once the changes are detected, like a loss of structure measured in microns, we can start analysing the quantities of loss, the localisation and the probable causes.</a:t>
            </a:r>
          </a:p>
          <a:p>
            <a:r>
              <a:rPr lang="en-GB" noProof="0" dirty="0"/>
              <a:t>Only by really understanding the origin of the wear we can try to prevent it, decelerate the process or solve it.</a:t>
            </a:r>
          </a:p>
          <a:p>
            <a:endParaRPr lang="en-GB" noProof="0" dirty="0"/>
          </a:p>
        </p:txBody>
      </p:sp>
      <p:sp>
        <p:nvSpPr>
          <p:cNvPr id="4" name="Marcador de número de diapositiva 3"/>
          <p:cNvSpPr>
            <a:spLocks noGrp="1"/>
          </p:cNvSpPr>
          <p:nvPr>
            <p:ph type="sldNum" sz="quarter" idx="10"/>
          </p:nvPr>
        </p:nvSpPr>
        <p:spPr/>
        <p:txBody>
          <a:bodyPr/>
          <a:lstStyle/>
          <a:p>
            <a:fld id="{EFF3DE55-DD95-6647-B5D2-FD82224CE1A5}" type="slidenum">
              <a:rPr lang="es-ES" smtClean="0"/>
              <a:t>7</a:t>
            </a:fld>
            <a:endParaRPr lang="es-ES"/>
          </a:p>
        </p:txBody>
      </p:sp>
    </p:spTree>
    <p:extLst>
      <p:ext uri="{BB962C8B-B14F-4D97-AF65-F5344CB8AC3E}">
        <p14:creationId xmlns:p14="http://schemas.microsoft.com/office/powerpoint/2010/main" val="2074224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n-GB" sz="1200" b="1" dirty="0">
                <a:solidFill>
                  <a:schemeClr val="tx2"/>
                </a:solidFill>
                <a:latin typeface="Verdana" panose="020B0604030504040204" pitchFamily="34" charset="0"/>
                <a:ea typeface="Verdana" panose="020B0604030504040204" pitchFamily="34" charset="0"/>
                <a:cs typeface="Verdana" panose="020B0604030504040204" pitchFamily="34" charset="0"/>
              </a:rPr>
              <a:t>Dental wear </a:t>
            </a:r>
            <a:r>
              <a:rPr lang="en-GB" sz="1200" dirty="0">
                <a:solidFill>
                  <a:schemeClr val="tx2"/>
                </a:solidFill>
                <a:latin typeface="Verdana" panose="020B0604030504040204" pitchFamily="34" charset="0"/>
                <a:ea typeface="Verdana" panose="020B0604030504040204" pitchFamily="34" charset="0"/>
                <a:cs typeface="Verdana" panose="020B0604030504040204" pitchFamily="34" charset="0"/>
              </a:rPr>
              <a:t>is a concept that englobes lesions due to the effect </a:t>
            </a:r>
          </a:p>
          <a:p>
            <a:r>
              <a:rPr lang="en-GB" noProof="0" dirty="0"/>
              <a:t>Erosion, attrition, abrasion and </a:t>
            </a:r>
            <a:r>
              <a:rPr lang="en-GB" noProof="0" dirty="0" err="1"/>
              <a:t>abfraction</a:t>
            </a:r>
            <a:r>
              <a:rPr lang="en-GB" noProof="0" dirty="0"/>
              <a:t> are four different types of morphological lesions englobed in the concept of dental wear.</a:t>
            </a:r>
          </a:p>
          <a:p>
            <a:r>
              <a:rPr lang="en-GB" noProof="0" dirty="0"/>
              <a:t>And by dental wear we speak about the loss of structure that </a:t>
            </a:r>
            <a:r>
              <a:rPr lang="en-GB" noProof="0"/>
              <a:t>are non-carious </a:t>
            </a:r>
            <a:r>
              <a:rPr lang="en-GB" noProof="0" dirty="0"/>
              <a:t>lesions.</a:t>
            </a:r>
          </a:p>
          <a:p>
            <a:r>
              <a:rPr lang="en-GB" noProof="0" dirty="0"/>
              <a:t>“The academy of general dentistry, in 2007, made the claim that erosion is more frequent than it was 5 years ago. After the surveying they also felt the need to form a more specific definition for the terms in order to reduce the free interpretation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Verdana" panose="020B0604030504040204" pitchFamily="34" charset="0"/>
                <a:ea typeface="Verdana" panose="020B0604030504040204" pitchFamily="34" charset="0"/>
                <a:cs typeface="Verdana" panose="020B0604030504040204" pitchFamily="34" charset="0"/>
              </a:rPr>
              <a:t>The </a:t>
            </a:r>
            <a:r>
              <a:rPr lang="en-GB" sz="1200" dirty="0" err="1">
                <a:solidFill>
                  <a:schemeClr val="tx2"/>
                </a:solidFill>
                <a:latin typeface="Verdana" panose="020B0604030504040204" pitchFamily="34" charset="0"/>
                <a:ea typeface="Verdana" panose="020B0604030504040204" pitchFamily="34" charset="0"/>
                <a:cs typeface="Verdana" panose="020B0604030504040204" pitchFamily="34" charset="0"/>
              </a:rPr>
              <a:t>etiology</a:t>
            </a:r>
            <a:r>
              <a:rPr lang="en-GB" sz="1200" dirty="0">
                <a:solidFill>
                  <a:schemeClr val="tx2"/>
                </a:solidFill>
                <a:latin typeface="Verdana" panose="020B0604030504040204" pitchFamily="34" charset="0"/>
                <a:ea typeface="Verdana" panose="020B0604030504040204" pitchFamily="34" charset="0"/>
                <a:cs typeface="Verdana" panose="020B0604030504040204" pitchFamily="34" charset="0"/>
              </a:rPr>
              <a:t> is quite difficult to determine; in consequence the definitions are not as accurate as needed.</a:t>
            </a:r>
          </a:p>
          <a:p>
            <a:endParaRPr lang="en-GB" noProof="0" dirty="0"/>
          </a:p>
        </p:txBody>
      </p:sp>
      <p:sp>
        <p:nvSpPr>
          <p:cNvPr id="4" name="Marcador de número de diapositiva 3"/>
          <p:cNvSpPr>
            <a:spLocks noGrp="1"/>
          </p:cNvSpPr>
          <p:nvPr>
            <p:ph type="sldNum" sz="quarter" idx="10"/>
          </p:nvPr>
        </p:nvSpPr>
        <p:spPr/>
        <p:txBody>
          <a:bodyPr/>
          <a:lstStyle/>
          <a:p>
            <a:fld id="{EFF3DE55-DD95-6647-B5D2-FD82224CE1A5}" type="slidenum">
              <a:rPr lang="es-ES" smtClean="0"/>
              <a:t>8</a:t>
            </a:fld>
            <a:endParaRPr lang="es-ES"/>
          </a:p>
        </p:txBody>
      </p:sp>
    </p:spTree>
    <p:extLst>
      <p:ext uri="{BB962C8B-B14F-4D97-AF65-F5344CB8AC3E}">
        <p14:creationId xmlns:p14="http://schemas.microsoft.com/office/powerpoint/2010/main" val="895344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This pictures are from evolved cases and we can clearly see the differences between a lesion caused by abnormal mechanical forces like the abrasion that can convert in </a:t>
            </a:r>
            <a:r>
              <a:rPr lang="en-GB" noProof="0" dirty="0" err="1"/>
              <a:t>abfraction</a:t>
            </a:r>
            <a:r>
              <a:rPr lang="en-GB" noProof="0" dirty="0"/>
              <a:t>, the one were a chemical process is causing the deterioration, like for the erosion and acid cupping, and the one caused by the grinding and bruxism causing attrition lesions.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Nowadays, the etiological processes still need to be detailed, the general thinking is a multifactorial origin.</a:t>
            </a:r>
          </a:p>
          <a:p>
            <a:r>
              <a:rPr lang="en-GB" noProof="0" dirty="0"/>
              <a:t>The etiological factors that contributes to the creation of the lesion could help identify ”problems” within the oral cavity as well as other types of non-oral disorders and prevent them.</a:t>
            </a:r>
          </a:p>
          <a:p>
            <a:endParaRPr lang="en-GB" noProof="0" dirty="0"/>
          </a:p>
        </p:txBody>
      </p:sp>
      <p:sp>
        <p:nvSpPr>
          <p:cNvPr id="4" name="Marcador de número de diapositiva 3"/>
          <p:cNvSpPr>
            <a:spLocks noGrp="1"/>
          </p:cNvSpPr>
          <p:nvPr>
            <p:ph type="sldNum" sz="quarter" idx="10"/>
          </p:nvPr>
        </p:nvSpPr>
        <p:spPr/>
        <p:txBody>
          <a:bodyPr/>
          <a:lstStyle/>
          <a:p>
            <a:fld id="{EFF3DE55-DD95-6647-B5D2-FD82224CE1A5}" type="slidenum">
              <a:rPr lang="es-ES" smtClean="0"/>
              <a:t>9</a:t>
            </a:fld>
            <a:endParaRPr lang="es-ES"/>
          </a:p>
        </p:txBody>
      </p:sp>
    </p:spTree>
    <p:extLst>
      <p:ext uri="{BB962C8B-B14F-4D97-AF65-F5344CB8AC3E}">
        <p14:creationId xmlns:p14="http://schemas.microsoft.com/office/powerpoint/2010/main" val="2922563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240641-69A2-2B46-9A37-7D3566B7C82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BDAE87F-BEDC-A44F-B7A7-27F4E757DE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A6410DA-FE75-BA47-933E-F011C2F3740E}"/>
              </a:ext>
            </a:extLst>
          </p:cNvPr>
          <p:cNvSpPr>
            <a:spLocks noGrp="1"/>
          </p:cNvSpPr>
          <p:nvPr>
            <p:ph type="dt" sz="half" idx="10"/>
          </p:nvPr>
        </p:nvSpPr>
        <p:spPr/>
        <p:txBody>
          <a:bodyPr/>
          <a:lstStyle/>
          <a:p>
            <a:fld id="{EAE4FAB8-85F4-404A-B616-E46F903A7A9F}" type="datetimeFigureOut">
              <a:rPr lang="es-ES" smtClean="0"/>
              <a:t>1/9/18</a:t>
            </a:fld>
            <a:endParaRPr lang="es-ES"/>
          </a:p>
        </p:txBody>
      </p:sp>
      <p:sp>
        <p:nvSpPr>
          <p:cNvPr id="5" name="Marcador de pie de página 4">
            <a:extLst>
              <a:ext uri="{FF2B5EF4-FFF2-40B4-BE49-F238E27FC236}">
                <a16:creationId xmlns:a16="http://schemas.microsoft.com/office/drawing/2014/main" id="{95A18056-1AC8-F34C-A131-81F427B390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C84AE99-7638-144B-A9CD-2FDDA0D34362}"/>
              </a:ext>
            </a:extLst>
          </p:cNvPr>
          <p:cNvSpPr>
            <a:spLocks noGrp="1"/>
          </p:cNvSpPr>
          <p:nvPr>
            <p:ph type="sldNum" sz="quarter" idx="12"/>
          </p:nvPr>
        </p:nvSpPr>
        <p:spPr/>
        <p:txBody>
          <a:bodyPr/>
          <a:lstStyle/>
          <a:p>
            <a:fld id="{C71B35D7-4949-3942-98B3-F5158312E081}" type="slidenum">
              <a:rPr lang="es-ES" smtClean="0"/>
              <a:t>‹Nº›</a:t>
            </a:fld>
            <a:endParaRPr lang="es-ES"/>
          </a:p>
        </p:txBody>
      </p:sp>
    </p:spTree>
    <p:extLst>
      <p:ext uri="{BB962C8B-B14F-4D97-AF65-F5344CB8AC3E}">
        <p14:creationId xmlns:p14="http://schemas.microsoft.com/office/powerpoint/2010/main" val="615695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9CAC83-F099-2442-9331-04AC1F8379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0EAD9C4-C195-CC43-A61D-5EBA9DE0C88A}"/>
              </a:ext>
            </a:extLst>
          </p:cNvPr>
          <p:cNvSpPr>
            <a:spLocks noGrp="1"/>
          </p:cNvSpPr>
          <p:nvPr>
            <p:ph type="body" orient="vert" idx="1"/>
          </p:nvPr>
        </p:nvSpPr>
        <p:spPr/>
        <p:txBody>
          <a:bodyPr vert="eaVert"/>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71C661F9-B6DA-0A46-9CF5-63147A571D91}"/>
              </a:ext>
            </a:extLst>
          </p:cNvPr>
          <p:cNvSpPr>
            <a:spLocks noGrp="1"/>
          </p:cNvSpPr>
          <p:nvPr>
            <p:ph type="dt" sz="half" idx="10"/>
          </p:nvPr>
        </p:nvSpPr>
        <p:spPr/>
        <p:txBody>
          <a:bodyPr/>
          <a:lstStyle/>
          <a:p>
            <a:fld id="{EAE4FAB8-85F4-404A-B616-E46F903A7A9F}" type="datetimeFigureOut">
              <a:rPr lang="es-ES" smtClean="0"/>
              <a:t>1/9/18</a:t>
            </a:fld>
            <a:endParaRPr lang="es-ES"/>
          </a:p>
        </p:txBody>
      </p:sp>
      <p:sp>
        <p:nvSpPr>
          <p:cNvPr id="5" name="Marcador de pie de página 4">
            <a:extLst>
              <a:ext uri="{FF2B5EF4-FFF2-40B4-BE49-F238E27FC236}">
                <a16:creationId xmlns:a16="http://schemas.microsoft.com/office/drawing/2014/main" id="{18982A95-2F62-704A-99DD-AD1CA29F002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948F9A3-08AE-B94D-A1DF-9C2C4D186AD0}"/>
              </a:ext>
            </a:extLst>
          </p:cNvPr>
          <p:cNvSpPr>
            <a:spLocks noGrp="1"/>
          </p:cNvSpPr>
          <p:nvPr>
            <p:ph type="sldNum" sz="quarter" idx="12"/>
          </p:nvPr>
        </p:nvSpPr>
        <p:spPr/>
        <p:txBody>
          <a:bodyPr/>
          <a:lstStyle/>
          <a:p>
            <a:fld id="{C71B35D7-4949-3942-98B3-F5158312E081}" type="slidenum">
              <a:rPr lang="es-ES" smtClean="0"/>
              <a:t>‹Nº›</a:t>
            </a:fld>
            <a:endParaRPr lang="es-ES"/>
          </a:p>
        </p:txBody>
      </p:sp>
    </p:spTree>
    <p:extLst>
      <p:ext uri="{BB962C8B-B14F-4D97-AF65-F5344CB8AC3E}">
        <p14:creationId xmlns:p14="http://schemas.microsoft.com/office/powerpoint/2010/main" val="2455862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AEE19CE-5CC0-5349-B549-1E9D0758DFB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6E1AC19-E7E1-304E-8BAF-90021F2F8E4D}"/>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5EAA5B27-EA24-9A46-B0DB-C7FA20B0C9A5}"/>
              </a:ext>
            </a:extLst>
          </p:cNvPr>
          <p:cNvSpPr>
            <a:spLocks noGrp="1"/>
          </p:cNvSpPr>
          <p:nvPr>
            <p:ph type="dt" sz="half" idx="10"/>
          </p:nvPr>
        </p:nvSpPr>
        <p:spPr/>
        <p:txBody>
          <a:bodyPr/>
          <a:lstStyle/>
          <a:p>
            <a:fld id="{EAE4FAB8-85F4-404A-B616-E46F903A7A9F}" type="datetimeFigureOut">
              <a:rPr lang="es-ES" smtClean="0"/>
              <a:t>1/9/18</a:t>
            </a:fld>
            <a:endParaRPr lang="es-ES"/>
          </a:p>
        </p:txBody>
      </p:sp>
      <p:sp>
        <p:nvSpPr>
          <p:cNvPr id="5" name="Marcador de pie de página 4">
            <a:extLst>
              <a:ext uri="{FF2B5EF4-FFF2-40B4-BE49-F238E27FC236}">
                <a16:creationId xmlns:a16="http://schemas.microsoft.com/office/drawing/2014/main" id="{BF05B1C2-2EC7-0746-8EA6-2411E7122A3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CA0CE0D-E772-4C47-8AE8-9642260A679E}"/>
              </a:ext>
            </a:extLst>
          </p:cNvPr>
          <p:cNvSpPr>
            <a:spLocks noGrp="1"/>
          </p:cNvSpPr>
          <p:nvPr>
            <p:ph type="sldNum" sz="quarter" idx="12"/>
          </p:nvPr>
        </p:nvSpPr>
        <p:spPr/>
        <p:txBody>
          <a:bodyPr/>
          <a:lstStyle/>
          <a:p>
            <a:fld id="{C71B35D7-4949-3942-98B3-F5158312E081}" type="slidenum">
              <a:rPr lang="es-ES" smtClean="0"/>
              <a:t>‹Nº›</a:t>
            </a:fld>
            <a:endParaRPr lang="es-ES"/>
          </a:p>
        </p:txBody>
      </p:sp>
    </p:spTree>
    <p:extLst>
      <p:ext uri="{BB962C8B-B14F-4D97-AF65-F5344CB8AC3E}">
        <p14:creationId xmlns:p14="http://schemas.microsoft.com/office/powerpoint/2010/main" val="58390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404A74-F59E-B44F-A7E9-3D46B7CCD40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1F9C23D-6E5A-8D4C-B07D-1C8A546F737A}"/>
              </a:ext>
            </a:extLst>
          </p:cNvPr>
          <p:cNvSpPr>
            <a:spLocks noGrp="1"/>
          </p:cNvSpPr>
          <p:nvPr>
            <p:ph idx="1"/>
          </p:nvPr>
        </p:nvSpPr>
        <p:spPr/>
        <p:txBody>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640B472C-4979-F143-A173-98654139D85A}"/>
              </a:ext>
            </a:extLst>
          </p:cNvPr>
          <p:cNvSpPr>
            <a:spLocks noGrp="1"/>
          </p:cNvSpPr>
          <p:nvPr>
            <p:ph type="dt" sz="half" idx="10"/>
          </p:nvPr>
        </p:nvSpPr>
        <p:spPr/>
        <p:txBody>
          <a:bodyPr/>
          <a:lstStyle/>
          <a:p>
            <a:fld id="{EAE4FAB8-85F4-404A-B616-E46F903A7A9F}" type="datetimeFigureOut">
              <a:rPr lang="es-ES" smtClean="0"/>
              <a:t>1/9/18</a:t>
            </a:fld>
            <a:endParaRPr lang="es-ES"/>
          </a:p>
        </p:txBody>
      </p:sp>
      <p:sp>
        <p:nvSpPr>
          <p:cNvPr id="5" name="Marcador de pie de página 4">
            <a:extLst>
              <a:ext uri="{FF2B5EF4-FFF2-40B4-BE49-F238E27FC236}">
                <a16:creationId xmlns:a16="http://schemas.microsoft.com/office/drawing/2014/main" id="{3C38FFE7-4876-D847-834E-BE3CE39A06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AD8A346-9328-C74F-AF07-C7811E0604B9}"/>
              </a:ext>
            </a:extLst>
          </p:cNvPr>
          <p:cNvSpPr>
            <a:spLocks noGrp="1"/>
          </p:cNvSpPr>
          <p:nvPr>
            <p:ph type="sldNum" sz="quarter" idx="12"/>
          </p:nvPr>
        </p:nvSpPr>
        <p:spPr/>
        <p:txBody>
          <a:bodyPr/>
          <a:lstStyle/>
          <a:p>
            <a:fld id="{C71B35D7-4949-3942-98B3-F5158312E081}" type="slidenum">
              <a:rPr lang="es-ES" smtClean="0"/>
              <a:t>‹Nº›</a:t>
            </a:fld>
            <a:endParaRPr lang="es-ES"/>
          </a:p>
        </p:txBody>
      </p:sp>
    </p:spTree>
    <p:extLst>
      <p:ext uri="{BB962C8B-B14F-4D97-AF65-F5344CB8AC3E}">
        <p14:creationId xmlns:p14="http://schemas.microsoft.com/office/powerpoint/2010/main" val="2869743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832AE-9290-3F47-8092-F077F58E2FA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A49AA7C-F72E-A849-8FCE-299D7AB5F7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6E9D2D09-2726-4240-86D3-BC146EA0C8C8}"/>
              </a:ext>
            </a:extLst>
          </p:cNvPr>
          <p:cNvSpPr>
            <a:spLocks noGrp="1"/>
          </p:cNvSpPr>
          <p:nvPr>
            <p:ph type="dt" sz="half" idx="10"/>
          </p:nvPr>
        </p:nvSpPr>
        <p:spPr/>
        <p:txBody>
          <a:bodyPr/>
          <a:lstStyle/>
          <a:p>
            <a:fld id="{EAE4FAB8-85F4-404A-B616-E46F903A7A9F}" type="datetimeFigureOut">
              <a:rPr lang="es-ES" smtClean="0"/>
              <a:t>1/9/18</a:t>
            </a:fld>
            <a:endParaRPr lang="es-ES"/>
          </a:p>
        </p:txBody>
      </p:sp>
      <p:sp>
        <p:nvSpPr>
          <p:cNvPr id="5" name="Marcador de pie de página 4">
            <a:extLst>
              <a:ext uri="{FF2B5EF4-FFF2-40B4-BE49-F238E27FC236}">
                <a16:creationId xmlns:a16="http://schemas.microsoft.com/office/drawing/2014/main" id="{AA038667-6F59-7A41-BE8C-F5DA16B609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BB3EA8-7454-AC4E-A1D2-3B104881EEC7}"/>
              </a:ext>
            </a:extLst>
          </p:cNvPr>
          <p:cNvSpPr>
            <a:spLocks noGrp="1"/>
          </p:cNvSpPr>
          <p:nvPr>
            <p:ph type="sldNum" sz="quarter" idx="12"/>
          </p:nvPr>
        </p:nvSpPr>
        <p:spPr/>
        <p:txBody>
          <a:bodyPr/>
          <a:lstStyle/>
          <a:p>
            <a:fld id="{C71B35D7-4949-3942-98B3-F5158312E081}" type="slidenum">
              <a:rPr lang="es-ES" smtClean="0"/>
              <a:t>‹Nº›</a:t>
            </a:fld>
            <a:endParaRPr lang="es-ES"/>
          </a:p>
        </p:txBody>
      </p:sp>
    </p:spTree>
    <p:extLst>
      <p:ext uri="{BB962C8B-B14F-4D97-AF65-F5344CB8AC3E}">
        <p14:creationId xmlns:p14="http://schemas.microsoft.com/office/powerpoint/2010/main" val="1656196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B53B32-7396-4F42-A6B0-271D50BCAB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6275DD3-01D4-FB4A-B15D-E3DAAD18354F}"/>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199786A3-47C8-D446-AD29-8FCFE3C39FFF}"/>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0562653D-0C2C-7149-8269-33BFE674A63C}"/>
              </a:ext>
            </a:extLst>
          </p:cNvPr>
          <p:cNvSpPr>
            <a:spLocks noGrp="1"/>
          </p:cNvSpPr>
          <p:nvPr>
            <p:ph type="dt" sz="half" idx="10"/>
          </p:nvPr>
        </p:nvSpPr>
        <p:spPr/>
        <p:txBody>
          <a:bodyPr/>
          <a:lstStyle/>
          <a:p>
            <a:fld id="{EAE4FAB8-85F4-404A-B616-E46F903A7A9F}" type="datetimeFigureOut">
              <a:rPr lang="es-ES" smtClean="0"/>
              <a:t>1/9/18</a:t>
            </a:fld>
            <a:endParaRPr lang="es-ES"/>
          </a:p>
        </p:txBody>
      </p:sp>
      <p:sp>
        <p:nvSpPr>
          <p:cNvPr id="6" name="Marcador de pie de página 5">
            <a:extLst>
              <a:ext uri="{FF2B5EF4-FFF2-40B4-BE49-F238E27FC236}">
                <a16:creationId xmlns:a16="http://schemas.microsoft.com/office/drawing/2014/main" id="{BF95D1F2-EE36-9447-9B8E-450F697C41B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59171A4-1AC2-6047-B354-622312E3D701}"/>
              </a:ext>
            </a:extLst>
          </p:cNvPr>
          <p:cNvSpPr>
            <a:spLocks noGrp="1"/>
          </p:cNvSpPr>
          <p:nvPr>
            <p:ph type="sldNum" sz="quarter" idx="12"/>
          </p:nvPr>
        </p:nvSpPr>
        <p:spPr/>
        <p:txBody>
          <a:bodyPr/>
          <a:lstStyle/>
          <a:p>
            <a:fld id="{C71B35D7-4949-3942-98B3-F5158312E081}" type="slidenum">
              <a:rPr lang="es-ES" smtClean="0"/>
              <a:t>‹Nº›</a:t>
            </a:fld>
            <a:endParaRPr lang="es-ES"/>
          </a:p>
        </p:txBody>
      </p:sp>
    </p:spTree>
    <p:extLst>
      <p:ext uri="{BB962C8B-B14F-4D97-AF65-F5344CB8AC3E}">
        <p14:creationId xmlns:p14="http://schemas.microsoft.com/office/powerpoint/2010/main" val="2572345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441D5C-7A15-E84C-A062-CF39403BB30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9F192FB-356C-C440-BCCB-75F01E8EC7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p>
        </p:txBody>
      </p:sp>
      <p:sp>
        <p:nvSpPr>
          <p:cNvPr id="4" name="Marcador de contenido 3">
            <a:extLst>
              <a:ext uri="{FF2B5EF4-FFF2-40B4-BE49-F238E27FC236}">
                <a16:creationId xmlns:a16="http://schemas.microsoft.com/office/drawing/2014/main" id="{DB93E952-E04D-D945-A76F-53609ADC286D}"/>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p>
        </p:txBody>
      </p:sp>
      <p:sp>
        <p:nvSpPr>
          <p:cNvPr id="5" name="Marcador de texto 4">
            <a:extLst>
              <a:ext uri="{FF2B5EF4-FFF2-40B4-BE49-F238E27FC236}">
                <a16:creationId xmlns:a16="http://schemas.microsoft.com/office/drawing/2014/main" id="{72470F57-42A3-1F4F-ABE8-7F7D3154D0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p>
        </p:txBody>
      </p:sp>
      <p:sp>
        <p:nvSpPr>
          <p:cNvPr id="6" name="Marcador de contenido 5">
            <a:extLst>
              <a:ext uri="{FF2B5EF4-FFF2-40B4-BE49-F238E27FC236}">
                <a16:creationId xmlns:a16="http://schemas.microsoft.com/office/drawing/2014/main" id="{A8B5A1ED-E6D4-694F-AFB5-914FC4A032C5}"/>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p>
        </p:txBody>
      </p:sp>
      <p:sp>
        <p:nvSpPr>
          <p:cNvPr id="7" name="Marcador de fecha 6">
            <a:extLst>
              <a:ext uri="{FF2B5EF4-FFF2-40B4-BE49-F238E27FC236}">
                <a16:creationId xmlns:a16="http://schemas.microsoft.com/office/drawing/2014/main" id="{B853580A-72E4-BF4E-94A0-E62AA23566C8}"/>
              </a:ext>
            </a:extLst>
          </p:cNvPr>
          <p:cNvSpPr>
            <a:spLocks noGrp="1"/>
          </p:cNvSpPr>
          <p:nvPr>
            <p:ph type="dt" sz="half" idx="10"/>
          </p:nvPr>
        </p:nvSpPr>
        <p:spPr/>
        <p:txBody>
          <a:bodyPr/>
          <a:lstStyle/>
          <a:p>
            <a:fld id="{EAE4FAB8-85F4-404A-B616-E46F903A7A9F}" type="datetimeFigureOut">
              <a:rPr lang="es-ES" smtClean="0"/>
              <a:t>1/9/18</a:t>
            </a:fld>
            <a:endParaRPr lang="es-ES"/>
          </a:p>
        </p:txBody>
      </p:sp>
      <p:sp>
        <p:nvSpPr>
          <p:cNvPr id="8" name="Marcador de pie de página 7">
            <a:extLst>
              <a:ext uri="{FF2B5EF4-FFF2-40B4-BE49-F238E27FC236}">
                <a16:creationId xmlns:a16="http://schemas.microsoft.com/office/drawing/2014/main" id="{1C104E39-0BBA-6A4B-A8CF-05EEA4FBC54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B3348FA-2796-F04C-B9F9-B7757B8B0DB4}"/>
              </a:ext>
            </a:extLst>
          </p:cNvPr>
          <p:cNvSpPr>
            <a:spLocks noGrp="1"/>
          </p:cNvSpPr>
          <p:nvPr>
            <p:ph type="sldNum" sz="quarter" idx="12"/>
          </p:nvPr>
        </p:nvSpPr>
        <p:spPr/>
        <p:txBody>
          <a:bodyPr/>
          <a:lstStyle/>
          <a:p>
            <a:fld id="{C71B35D7-4949-3942-98B3-F5158312E081}" type="slidenum">
              <a:rPr lang="es-ES" smtClean="0"/>
              <a:t>‹Nº›</a:t>
            </a:fld>
            <a:endParaRPr lang="es-ES"/>
          </a:p>
        </p:txBody>
      </p:sp>
    </p:spTree>
    <p:extLst>
      <p:ext uri="{BB962C8B-B14F-4D97-AF65-F5344CB8AC3E}">
        <p14:creationId xmlns:p14="http://schemas.microsoft.com/office/powerpoint/2010/main" val="1386712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258360-65A5-7F40-A23C-7A37E62EF07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E626E88-418E-4D47-B287-6C8BF066E1CD}"/>
              </a:ext>
            </a:extLst>
          </p:cNvPr>
          <p:cNvSpPr>
            <a:spLocks noGrp="1"/>
          </p:cNvSpPr>
          <p:nvPr>
            <p:ph type="dt" sz="half" idx="10"/>
          </p:nvPr>
        </p:nvSpPr>
        <p:spPr/>
        <p:txBody>
          <a:bodyPr/>
          <a:lstStyle/>
          <a:p>
            <a:fld id="{EAE4FAB8-85F4-404A-B616-E46F903A7A9F}" type="datetimeFigureOut">
              <a:rPr lang="es-ES" smtClean="0"/>
              <a:t>1/9/18</a:t>
            </a:fld>
            <a:endParaRPr lang="es-ES"/>
          </a:p>
        </p:txBody>
      </p:sp>
      <p:sp>
        <p:nvSpPr>
          <p:cNvPr id="4" name="Marcador de pie de página 3">
            <a:extLst>
              <a:ext uri="{FF2B5EF4-FFF2-40B4-BE49-F238E27FC236}">
                <a16:creationId xmlns:a16="http://schemas.microsoft.com/office/drawing/2014/main" id="{BA1C1054-81E4-D644-AFB4-2710FD0E614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A1CCDF0-5DB8-3B4B-A863-52374EB5D328}"/>
              </a:ext>
            </a:extLst>
          </p:cNvPr>
          <p:cNvSpPr>
            <a:spLocks noGrp="1"/>
          </p:cNvSpPr>
          <p:nvPr>
            <p:ph type="sldNum" sz="quarter" idx="12"/>
          </p:nvPr>
        </p:nvSpPr>
        <p:spPr/>
        <p:txBody>
          <a:bodyPr/>
          <a:lstStyle/>
          <a:p>
            <a:fld id="{C71B35D7-4949-3942-98B3-F5158312E081}" type="slidenum">
              <a:rPr lang="es-ES" smtClean="0"/>
              <a:t>‹Nº›</a:t>
            </a:fld>
            <a:endParaRPr lang="es-ES"/>
          </a:p>
        </p:txBody>
      </p:sp>
    </p:spTree>
    <p:extLst>
      <p:ext uri="{BB962C8B-B14F-4D97-AF65-F5344CB8AC3E}">
        <p14:creationId xmlns:p14="http://schemas.microsoft.com/office/powerpoint/2010/main" val="3851700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7555CED-6B4A-E845-B6E0-9223C0088623}"/>
              </a:ext>
            </a:extLst>
          </p:cNvPr>
          <p:cNvSpPr>
            <a:spLocks noGrp="1"/>
          </p:cNvSpPr>
          <p:nvPr>
            <p:ph type="dt" sz="half" idx="10"/>
          </p:nvPr>
        </p:nvSpPr>
        <p:spPr/>
        <p:txBody>
          <a:bodyPr/>
          <a:lstStyle/>
          <a:p>
            <a:fld id="{EAE4FAB8-85F4-404A-B616-E46F903A7A9F}" type="datetimeFigureOut">
              <a:rPr lang="es-ES" smtClean="0"/>
              <a:t>1/9/18</a:t>
            </a:fld>
            <a:endParaRPr lang="es-ES"/>
          </a:p>
        </p:txBody>
      </p:sp>
      <p:sp>
        <p:nvSpPr>
          <p:cNvPr id="3" name="Marcador de pie de página 2">
            <a:extLst>
              <a:ext uri="{FF2B5EF4-FFF2-40B4-BE49-F238E27FC236}">
                <a16:creationId xmlns:a16="http://schemas.microsoft.com/office/drawing/2014/main" id="{EE6624A5-5FB0-4841-95F8-B4596D63BE2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E0953AF-FF9C-DE42-BC70-C697A636EF7B}"/>
              </a:ext>
            </a:extLst>
          </p:cNvPr>
          <p:cNvSpPr>
            <a:spLocks noGrp="1"/>
          </p:cNvSpPr>
          <p:nvPr>
            <p:ph type="sldNum" sz="quarter" idx="12"/>
          </p:nvPr>
        </p:nvSpPr>
        <p:spPr/>
        <p:txBody>
          <a:bodyPr/>
          <a:lstStyle/>
          <a:p>
            <a:fld id="{C71B35D7-4949-3942-98B3-F5158312E081}" type="slidenum">
              <a:rPr lang="es-ES" smtClean="0"/>
              <a:t>‹Nº›</a:t>
            </a:fld>
            <a:endParaRPr lang="es-ES"/>
          </a:p>
        </p:txBody>
      </p:sp>
    </p:spTree>
    <p:extLst>
      <p:ext uri="{BB962C8B-B14F-4D97-AF65-F5344CB8AC3E}">
        <p14:creationId xmlns:p14="http://schemas.microsoft.com/office/powerpoint/2010/main" val="361465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9684AA-4F44-2C47-A9DC-822C66A924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8BD203-4E38-A240-9CD5-654AB0E44A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p>
        </p:txBody>
      </p:sp>
      <p:sp>
        <p:nvSpPr>
          <p:cNvPr id="4" name="Marcador de texto 3">
            <a:extLst>
              <a:ext uri="{FF2B5EF4-FFF2-40B4-BE49-F238E27FC236}">
                <a16:creationId xmlns:a16="http://schemas.microsoft.com/office/drawing/2014/main" id="{37F0F586-69E1-5748-8AC8-27BBEDC70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FA137598-BB39-C64B-B271-21FF79BCD990}"/>
              </a:ext>
            </a:extLst>
          </p:cNvPr>
          <p:cNvSpPr>
            <a:spLocks noGrp="1"/>
          </p:cNvSpPr>
          <p:nvPr>
            <p:ph type="dt" sz="half" idx="10"/>
          </p:nvPr>
        </p:nvSpPr>
        <p:spPr/>
        <p:txBody>
          <a:bodyPr/>
          <a:lstStyle/>
          <a:p>
            <a:fld id="{EAE4FAB8-85F4-404A-B616-E46F903A7A9F}" type="datetimeFigureOut">
              <a:rPr lang="es-ES" smtClean="0"/>
              <a:t>1/9/18</a:t>
            </a:fld>
            <a:endParaRPr lang="es-ES"/>
          </a:p>
        </p:txBody>
      </p:sp>
      <p:sp>
        <p:nvSpPr>
          <p:cNvPr id="6" name="Marcador de pie de página 5">
            <a:extLst>
              <a:ext uri="{FF2B5EF4-FFF2-40B4-BE49-F238E27FC236}">
                <a16:creationId xmlns:a16="http://schemas.microsoft.com/office/drawing/2014/main" id="{355EE476-55D4-8E4C-99AE-FDFB4C676BA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8E9F1D8-C6A7-264F-9C67-1500A44352A1}"/>
              </a:ext>
            </a:extLst>
          </p:cNvPr>
          <p:cNvSpPr>
            <a:spLocks noGrp="1"/>
          </p:cNvSpPr>
          <p:nvPr>
            <p:ph type="sldNum" sz="quarter" idx="12"/>
          </p:nvPr>
        </p:nvSpPr>
        <p:spPr/>
        <p:txBody>
          <a:bodyPr/>
          <a:lstStyle/>
          <a:p>
            <a:fld id="{C71B35D7-4949-3942-98B3-F5158312E081}" type="slidenum">
              <a:rPr lang="es-ES" smtClean="0"/>
              <a:t>‹Nº›</a:t>
            </a:fld>
            <a:endParaRPr lang="es-ES"/>
          </a:p>
        </p:txBody>
      </p:sp>
    </p:spTree>
    <p:extLst>
      <p:ext uri="{BB962C8B-B14F-4D97-AF65-F5344CB8AC3E}">
        <p14:creationId xmlns:p14="http://schemas.microsoft.com/office/powerpoint/2010/main" val="3531678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AF4DA6-C2D1-DA4F-ACE3-D0BF0344CD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743D3E0-D2D4-3949-BC7E-9098F19350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5612539-9891-D34F-9F7D-3A1DAEB29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p>
        </p:txBody>
      </p:sp>
      <p:sp>
        <p:nvSpPr>
          <p:cNvPr id="5" name="Marcador de fecha 4">
            <a:extLst>
              <a:ext uri="{FF2B5EF4-FFF2-40B4-BE49-F238E27FC236}">
                <a16:creationId xmlns:a16="http://schemas.microsoft.com/office/drawing/2014/main" id="{F306F513-6885-8D42-B03E-71932F60F361}"/>
              </a:ext>
            </a:extLst>
          </p:cNvPr>
          <p:cNvSpPr>
            <a:spLocks noGrp="1"/>
          </p:cNvSpPr>
          <p:nvPr>
            <p:ph type="dt" sz="half" idx="10"/>
          </p:nvPr>
        </p:nvSpPr>
        <p:spPr/>
        <p:txBody>
          <a:bodyPr/>
          <a:lstStyle/>
          <a:p>
            <a:fld id="{EAE4FAB8-85F4-404A-B616-E46F903A7A9F}" type="datetimeFigureOut">
              <a:rPr lang="es-ES" smtClean="0"/>
              <a:t>1/9/18</a:t>
            </a:fld>
            <a:endParaRPr lang="es-ES"/>
          </a:p>
        </p:txBody>
      </p:sp>
      <p:sp>
        <p:nvSpPr>
          <p:cNvPr id="6" name="Marcador de pie de página 5">
            <a:extLst>
              <a:ext uri="{FF2B5EF4-FFF2-40B4-BE49-F238E27FC236}">
                <a16:creationId xmlns:a16="http://schemas.microsoft.com/office/drawing/2014/main" id="{86497709-5166-934D-95D7-ACD607AE68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83DEA65-D661-BD48-BDDC-A38A03F1D342}"/>
              </a:ext>
            </a:extLst>
          </p:cNvPr>
          <p:cNvSpPr>
            <a:spLocks noGrp="1"/>
          </p:cNvSpPr>
          <p:nvPr>
            <p:ph type="sldNum" sz="quarter" idx="12"/>
          </p:nvPr>
        </p:nvSpPr>
        <p:spPr/>
        <p:txBody>
          <a:bodyPr/>
          <a:lstStyle/>
          <a:p>
            <a:fld id="{C71B35D7-4949-3942-98B3-F5158312E081}" type="slidenum">
              <a:rPr lang="es-ES" smtClean="0"/>
              <a:t>‹Nº›</a:t>
            </a:fld>
            <a:endParaRPr lang="es-ES"/>
          </a:p>
        </p:txBody>
      </p:sp>
    </p:spTree>
    <p:extLst>
      <p:ext uri="{BB962C8B-B14F-4D97-AF65-F5344CB8AC3E}">
        <p14:creationId xmlns:p14="http://schemas.microsoft.com/office/powerpoint/2010/main" val="2349635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AA7C219-CFF9-954B-9824-33C66DD0E5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5328A5E-515C-774A-A705-13F17B908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p>
        </p:txBody>
      </p:sp>
      <p:sp>
        <p:nvSpPr>
          <p:cNvPr id="4" name="Marcador de fecha 3">
            <a:extLst>
              <a:ext uri="{FF2B5EF4-FFF2-40B4-BE49-F238E27FC236}">
                <a16:creationId xmlns:a16="http://schemas.microsoft.com/office/drawing/2014/main" id="{0EE11991-B290-764C-B6C8-AE68C2C176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4FAB8-85F4-404A-B616-E46F903A7A9F}" type="datetimeFigureOut">
              <a:rPr lang="es-ES" smtClean="0"/>
              <a:t>1/9/18</a:t>
            </a:fld>
            <a:endParaRPr lang="es-ES"/>
          </a:p>
        </p:txBody>
      </p:sp>
      <p:sp>
        <p:nvSpPr>
          <p:cNvPr id="5" name="Marcador de pie de página 4">
            <a:extLst>
              <a:ext uri="{FF2B5EF4-FFF2-40B4-BE49-F238E27FC236}">
                <a16:creationId xmlns:a16="http://schemas.microsoft.com/office/drawing/2014/main" id="{9D5B8174-E0ED-BF4E-809E-A1BE765C4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3859F6D0-EA64-D24B-8D10-B85A69DD31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B35D7-4949-3942-98B3-F5158312E081}" type="slidenum">
              <a:rPr lang="es-ES" smtClean="0"/>
              <a:t>‹Nº›</a:t>
            </a:fld>
            <a:endParaRPr lang="es-ES"/>
          </a:p>
        </p:txBody>
      </p:sp>
    </p:spTree>
    <p:extLst>
      <p:ext uri="{BB962C8B-B14F-4D97-AF65-F5344CB8AC3E}">
        <p14:creationId xmlns:p14="http://schemas.microsoft.com/office/powerpoint/2010/main" val="2668203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96A4E0-DDB2-784F-B7A0-418228CAB907}"/>
              </a:ext>
            </a:extLst>
          </p:cNvPr>
          <p:cNvSpPr>
            <a:spLocks noGrp="1"/>
          </p:cNvSpPr>
          <p:nvPr>
            <p:ph type="ctrTitle"/>
          </p:nvPr>
        </p:nvSpPr>
        <p:spPr>
          <a:xfrm>
            <a:off x="1267325" y="931419"/>
            <a:ext cx="9661931" cy="2912228"/>
          </a:xfrm>
        </p:spPr>
        <p:txBody>
          <a:bodyPr>
            <a:normAutofit/>
          </a:bodyPr>
          <a:lstStyle/>
          <a:p>
            <a:r>
              <a:rPr lang="en-US" sz="44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IOS True Definition as a New Tool to Analyze the Clinical Performance of Restorative Materials.</a:t>
            </a:r>
            <a:endParaRPr lang="es-ES" sz="4400" dirty="0">
              <a:solidFill>
                <a:schemeClr val="tx2">
                  <a:lumMod val="50000"/>
                </a:schemeClr>
              </a:solidFill>
              <a:latin typeface="Futura Medium" panose="020B0602020204020303" pitchFamily="34" charset="-79"/>
              <a:cs typeface="Futura Medium" panose="020B0602020204020303" pitchFamily="34" charset="-79"/>
            </a:endParaRPr>
          </a:p>
        </p:txBody>
      </p:sp>
      <p:sp>
        <p:nvSpPr>
          <p:cNvPr id="3" name="Subtítulo 2">
            <a:extLst>
              <a:ext uri="{FF2B5EF4-FFF2-40B4-BE49-F238E27FC236}">
                <a16:creationId xmlns:a16="http://schemas.microsoft.com/office/drawing/2014/main" id="{D46B6391-EC7F-EF48-9077-565966C9D834}"/>
              </a:ext>
            </a:extLst>
          </p:cNvPr>
          <p:cNvSpPr>
            <a:spLocks noGrp="1"/>
          </p:cNvSpPr>
          <p:nvPr>
            <p:ph type="subTitle" idx="1"/>
          </p:nvPr>
        </p:nvSpPr>
        <p:spPr>
          <a:xfrm>
            <a:off x="1526290" y="4108993"/>
            <a:ext cx="9144000" cy="1655762"/>
          </a:xfrm>
        </p:spPr>
        <p:txBody>
          <a:bodyPr>
            <a:normAutofit/>
          </a:bodyPr>
          <a:lstStyle/>
          <a:p>
            <a:r>
              <a:rPr lang="es-ES" sz="2200" dirty="0">
                <a:solidFill>
                  <a:srgbClr val="7B8DA6"/>
                </a:solidFill>
                <a:latin typeface="Verdana" panose="020B0604030504040204" pitchFamily="34" charset="0"/>
                <a:ea typeface="Verdana" panose="020B0604030504040204" pitchFamily="34" charset="0"/>
                <a:cs typeface="Verdana" panose="020B0604030504040204" pitchFamily="34" charset="0"/>
              </a:rPr>
              <a:t>EPA-SEPES</a:t>
            </a:r>
          </a:p>
          <a:p>
            <a:r>
              <a:rPr lang="es-ES" sz="2200" dirty="0">
                <a:solidFill>
                  <a:srgbClr val="7B8DA6"/>
                </a:solidFill>
                <a:latin typeface="Verdana" panose="020B0604030504040204" pitchFamily="34" charset="0"/>
                <a:ea typeface="Verdana" panose="020B0604030504040204" pitchFamily="34" charset="0"/>
                <a:cs typeface="Verdana" panose="020B0604030504040204" pitchFamily="34" charset="0"/>
              </a:rPr>
              <a:t>DIGITAL NATIVES IN PROSTHODONTICS.</a:t>
            </a:r>
          </a:p>
          <a:p>
            <a:r>
              <a:rPr lang="es-ES" sz="2200" dirty="0">
                <a:solidFill>
                  <a:srgbClr val="7B8DA6"/>
                </a:solidFill>
                <a:latin typeface="Verdana" panose="020B0604030504040204" pitchFamily="34" charset="0"/>
                <a:ea typeface="Verdana" panose="020B0604030504040204" pitchFamily="34" charset="0"/>
                <a:cs typeface="Verdana" panose="020B0604030504040204" pitchFamily="34" charset="0"/>
              </a:rPr>
              <a:t>42</a:t>
            </a:r>
            <a:r>
              <a:rPr lang="es-ES" sz="2200" baseline="30000" dirty="0">
                <a:solidFill>
                  <a:srgbClr val="7B8DA6"/>
                </a:solidFill>
                <a:latin typeface="Verdana" panose="020B0604030504040204" pitchFamily="34" charset="0"/>
                <a:ea typeface="Verdana" panose="020B0604030504040204" pitchFamily="34" charset="0"/>
                <a:cs typeface="Verdana" panose="020B0604030504040204" pitchFamily="34" charset="0"/>
              </a:rPr>
              <a:t>ND</a:t>
            </a:r>
            <a:r>
              <a:rPr lang="es-ES" sz="2200" dirty="0">
                <a:solidFill>
                  <a:srgbClr val="7B8DA6"/>
                </a:solidFill>
                <a:latin typeface="Verdana" panose="020B0604030504040204" pitchFamily="34" charset="0"/>
                <a:ea typeface="Verdana" panose="020B0604030504040204" pitchFamily="34" charset="0"/>
                <a:cs typeface="Verdana" panose="020B0604030504040204" pitchFamily="34" charset="0"/>
              </a:rPr>
              <a:t> ANNUAL CONFERENCE.</a:t>
            </a:r>
          </a:p>
        </p:txBody>
      </p:sp>
      <p:sp>
        <p:nvSpPr>
          <p:cNvPr id="4" name="CuadroTexto 3">
            <a:extLst>
              <a:ext uri="{FF2B5EF4-FFF2-40B4-BE49-F238E27FC236}">
                <a16:creationId xmlns:a16="http://schemas.microsoft.com/office/drawing/2014/main" id="{6F62D9A1-D03C-A345-A154-AEF37C712693}"/>
              </a:ext>
            </a:extLst>
          </p:cNvPr>
          <p:cNvSpPr txBox="1"/>
          <p:nvPr/>
        </p:nvSpPr>
        <p:spPr>
          <a:xfrm>
            <a:off x="7115389" y="5578145"/>
            <a:ext cx="4815357" cy="1077218"/>
          </a:xfrm>
          <a:prstGeom prst="rect">
            <a:avLst/>
          </a:prstGeom>
          <a:noFill/>
        </p:spPr>
        <p:txBody>
          <a:bodyPr wrap="none" rtlCol="0">
            <a:spAutoFit/>
          </a:bodyPr>
          <a:lstStyle/>
          <a:p>
            <a:pPr lvl="0" algn="r"/>
            <a:r>
              <a:rPr lang="en-US" sz="1600" b="1"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AUTHORS</a:t>
            </a:r>
            <a:endParaRPr lang="es-ES" sz="1600" b="1"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a:p>
            <a:pPr algn="r"/>
            <a:r>
              <a:rPr lang="en-US" sz="16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Meriem Benabdallah, DDS, </a:t>
            </a:r>
            <a:r>
              <a:rPr lang="en-US" sz="1600" dirty="0" err="1">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MsC</a:t>
            </a:r>
            <a:endParaRPr lang="es-ES" sz="16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a:p>
            <a:pPr algn="r"/>
            <a:r>
              <a:rPr lang="en-US" sz="1600" dirty="0" err="1">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Nerea</a:t>
            </a:r>
            <a:r>
              <a:rPr lang="en-US" sz="16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1600" dirty="0" err="1">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Urcelay</a:t>
            </a:r>
            <a:r>
              <a:rPr lang="en-US" sz="16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 Moreno, DDS, </a:t>
            </a:r>
            <a:r>
              <a:rPr lang="en-US" sz="1600" dirty="0" err="1">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MsC</a:t>
            </a:r>
            <a:endParaRPr lang="es-ES" sz="16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a:p>
            <a:pPr algn="r"/>
            <a:r>
              <a:rPr lang="en-US" sz="16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Andrea </a:t>
            </a:r>
            <a:r>
              <a:rPr lang="en-US" sz="1600" dirty="0" err="1">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Santamaría</a:t>
            </a:r>
            <a:r>
              <a:rPr lang="en-US" sz="16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1600" dirty="0" err="1">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Laorden</a:t>
            </a:r>
            <a:r>
              <a:rPr lang="en-US" sz="16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 DDS, </a:t>
            </a:r>
            <a:r>
              <a:rPr lang="en-US" sz="1600" dirty="0" err="1">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MsC</a:t>
            </a:r>
            <a:r>
              <a:rPr lang="en-US" sz="16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 PhD</a:t>
            </a:r>
            <a:endParaRPr lang="es-ES" sz="16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4">
            <a:extLst>
              <a:ext uri="{FF2B5EF4-FFF2-40B4-BE49-F238E27FC236}">
                <a16:creationId xmlns:a16="http://schemas.microsoft.com/office/drawing/2014/main" id="{90012A6E-ED57-BD4E-BA06-F3B9D5F3A371}"/>
              </a:ext>
            </a:extLst>
          </p:cNvPr>
          <p:cNvPicPr>
            <a:picLocks noChangeAspect="1"/>
          </p:cNvPicPr>
          <p:nvPr/>
        </p:nvPicPr>
        <p:blipFill>
          <a:blip r:embed="rId3">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183390" y="161564"/>
            <a:ext cx="2995243" cy="897052"/>
          </a:xfrm>
          <a:prstGeom prst="rect">
            <a:avLst/>
          </a:prstGeom>
          <a:ln>
            <a:noFill/>
          </a:ln>
          <a:effectLst>
            <a:softEdge rad="112500"/>
          </a:effectLst>
        </p:spPr>
      </p:pic>
    </p:spTree>
    <p:extLst>
      <p:ext uri="{BB962C8B-B14F-4D97-AF65-F5344CB8AC3E}">
        <p14:creationId xmlns:p14="http://schemas.microsoft.com/office/powerpoint/2010/main" val="3399271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2257E-5E41-C541-AEC1-1DD099A96253}"/>
              </a:ext>
            </a:extLst>
          </p:cNvPr>
          <p:cNvSpPr>
            <a:spLocks noGrp="1"/>
          </p:cNvSpPr>
          <p:nvPr>
            <p:ph type="title"/>
          </p:nvPr>
        </p:nvSpPr>
        <p:spPr>
          <a:xfrm>
            <a:off x="484945" y="242921"/>
            <a:ext cx="10515600" cy="1325563"/>
          </a:xfrm>
        </p:spPr>
        <p:txBody>
          <a:bodyPr>
            <a:normAutofit/>
          </a:bodyPr>
          <a:lstStyle/>
          <a:p>
            <a:r>
              <a:rPr lang="es-ES" sz="3400" u="sng" dirty="0">
                <a:solidFill>
                  <a:srgbClr val="7B8DA6"/>
                </a:solidFill>
                <a:latin typeface="Verdana" panose="020B0604030504040204" pitchFamily="34" charset="0"/>
                <a:ea typeface="Verdana" panose="020B0604030504040204" pitchFamily="34" charset="0"/>
                <a:cs typeface="Verdana" panose="020B0604030504040204" pitchFamily="34" charset="0"/>
              </a:rPr>
              <a:t>OBJECTIVES </a:t>
            </a:r>
          </a:p>
        </p:txBody>
      </p:sp>
      <p:sp>
        <p:nvSpPr>
          <p:cNvPr id="7" name="Rectángulo 6">
            <a:extLst>
              <a:ext uri="{FF2B5EF4-FFF2-40B4-BE49-F238E27FC236}">
                <a16:creationId xmlns:a16="http://schemas.microsoft.com/office/drawing/2014/main" id="{3B27E765-4CDB-F14E-BD28-FD0DD0FD967B}"/>
              </a:ext>
            </a:extLst>
          </p:cNvPr>
          <p:cNvSpPr/>
          <p:nvPr/>
        </p:nvSpPr>
        <p:spPr>
          <a:xfrm>
            <a:off x="534069" y="1704227"/>
            <a:ext cx="10550699" cy="3539430"/>
          </a:xfrm>
          <a:prstGeom prst="rect">
            <a:avLst/>
          </a:prstGeom>
        </p:spPr>
        <p:txBody>
          <a:bodyPr wrap="square">
            <a:spAutoFit/>
          </a:bodyPr>
          <a:lstStyle/>
          <a:p>
            <a:pPr marL="717550" lvl="0" indent="-717550">
              <a:buFont typeface="+mj-lt"/>
              <a:buAutoNum type="arabicPeriod"/>
            </a:pPr>
            <a:r>
              <a:rPr lang="en-GB" sz="2800" dirty="0">
                <a:solidFill>
                  <a:schemeClr val="tx2"/>
                </a:solidFill>
                <a:latin typeface="Verdana" panose="020B0604030504040204" pitchFamily="34" charset="0"/>
                <a:ea typeface="Verdana" panose="020B0604030504040204" pitchFamily="34" charset="0"/>
                <a:cs typeface="Verdana" panose="020B0604030504040204" pitchFamily="34" charset="0"/>
              </a:rPr>
              <a:t>To compare and correlate the Peters et al Clinical Performance Criteria </a:t>
            </a:r>
            <a:r>
              <a:rPr lang="en-GB" sz="2800" dirty="0" err="1">
                <a:solidFill>
                  <a:schemeClr val="tx2"/>
                </a:solidFill>
                <a:latin typeface="Verdana" panose="020B0604030504040204" pitchFamily="34" charset="0"/>
                <a:ea typeface="Verdana" panose="020B0604030504040204" pitchFamily="34" charset="0"/>
                <a:cs typeface="Verdana" panose="020B0604030504040204" pitchFamily="34" charset="0"/>
              </a:rPr>
              <a:t>analyzed</a:t>
            </a:r>
            <a:r>
              <a:rPr lang="en-GB" sz="2800" dirty="0">
                <a:solidFill>
                  <a:schemeClr val="tx2"/>
                </a:solidFill>
                <a:latin typeface="Verdana" panose="020B0604030504040204" pitchFamily="34" charset="0"/>
                <a:ea typeface="Verdana" panose="020B0604030504040204" pitchFamily="34" charset="0"/>
                <a:cs typeface="Verdana" panose="020B0604030504040204" pitchFamily="34" charset="0"/>
              </a:rPr>
              <a:t> visually and through the IOS images</a:t>
            </a:r>
          </a:p>
          <a:p>
            <a:pPr marL="342900" lvl="0" indent="-342900">
              <a:buFont typeface="+mj-lt"/>
              <a:buAutoNum type="arabicPeriod"/>
            </a:pPr>
            <a:endParaRPr lang="en-GB" sz="28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342900" lvl="0" indent="-342900">
              <a:buFont typeface="+mj-lt"/>
              <a:buAutoNum type="arabicPeriod"/>
            </a:pPr>
            <a:endParaRPr lang="en-GB" sz="28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679450" indent="-661988">
              <a:buFont typeface="+mj-lt"/>
              <a:buAutoNum type="arabicPeriod"/>
            </a:pPr>
            <a:r>
              <a:rPr lang="en-GB" sz="2800" dirty="0">
                <a:solidFill>
                  <a:schemeClr val="tx2"/>
                </a:solidFill>
                <a:latin typeface="Verdana" panose="020B0604030504040204" pitchFamily="34" charset="0"/>
                <a:ea typeface="Verdana" panose="020B0604030504040204" pitchFamily="34" charset="0"/>
                <a:cs typeface="Verdana" panose="020B0604030504040204" pitchFamily="34" charset="0"/>
              </a:rPr>
              <a:t>To determine responsible factors of the wear through the overlapping of the scans</a:t>
            </a:r>
            <a:endParaRPr lang="es-ES" sz="28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342900" lvl="0" indent="-342900">
              <a:buFont typeface="+mj-lt"/>
              <a:buAutoNum type="arabicPeriod"/>
            </a:pPr>
            <a:endParaRPr lang="es-ES" sz="28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91950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D57953-4A84-E146-85C5-4ABE43673F15}"/>
              </a:ext>
            </a:extLst>
          </p:cNvPr>
          <p:cNvSpPr>
            <a:spLocks noGrp="1"/>
          </p:cNvSpPr>
          <p:nvPr>
            <p:ph type="title"/>
          </p:nvPr>
        </p:nvSpPr>
        <p:spPr>
          <a:xfrm>
            <a:off x="306316" y="70708"/>
            <a:ext cx="10515600" cy="1325563"/>
          </a:xfrm>
        </p:spPr>
        <p:txBody>
          <a:bodyPr>
            <a:normAutofit/>
          </a:bodyPr>
          <a:lstStyle/>
          <a:p>
            <a:r>
              <a:rPr lang="es-ES" sz="3400" u="sng" dirty="0">
                <a:solidFill>
                  <a:srgbClr val="7B8DA6"/>
                </a:solidFill>
                <a:latin typeface="Verdana" panose="020B0604030504040204" pitchFamily="34" charset="0"/>
                <a:ea typeface="Verdana" panose="020B0604030504040204" pitchFamily="34" charset="0"/>
                <a:cs typeface="Verdana" panose="020B0604030504040204" pitchFamily="34" charset="0"/>
              </a:rPr>
              <a:t>RESULTS</a:t>
            </a:r>
          </a:p>
        </p:txBody>
      </p:sp>
      <p:sp>
        <p:nvSpPr>
          <p:cNvPr id="3" name="Marcador de contenido 2">
            <a:extLst>
              <a:ext uri="{FF2B5EF4-FFF2-40B4-BE49-F238E27FC236}">
                <a16:creationId xmlns:a16="http://schemas.microsoft.com/office/drawing/2014/main" id="{79ABACEF-3F84-E443-822C-E1192C9BE96A}"/>
              </a:ext>
            </a:extLst>
          </p:cNvPr>
          <p:cNvSpPr>
            <a:spLocks noGrp="1"/>
          </p:cNvSpPr>
          <p:nvPr>
            <p:ph idx="1"/>
          </p:nvPr>
        </p:nvSpPr>
        <p:spPr>
          <a:xfrm>
            <a:off x="8133290" y="672122"/>
            <a:ext cx="3879901" cy="554422"/>
          </a:xfrm>
        </p:spPr>
        <p:txBody>
          <a:bodyPr>
            <a:normAutofit/>
          </a:bodyPr>
          <a:lstStyle/>
          <a:p>
            <a:pPr marL="0" indent="0" algn="ctr">
              <a:buNone/>
            </a:pPr>
            <a:r>
              <a:rPr lang="es-ES" sz="2000" dirty="0">
                <a:latin typeface="Verdana" panose="020B0604030504040204" pitchFamily="34" charset="0"/>
                <a:ea typeface="Verdana" panose="020B0604030504040204" pitchFamily="34" charset="0"/>
                <a:cs typeface="Verdana" panose="020B0604030504040204" pitchFamily="34" charset="0"/>
              </a:rPr>
              <a:t>Picture at 6 </a:t>
            </a:r>
            <a:r>
              <a:rPr lang="es-ES" sz="2000" dirty="0" err="1">
                <a:latin typeface="Verdana" panose="020B0604030504040204" pitchFamily="34" charset="0"/>
                <a:ea typeface="Verdana" panose="020B0604030504040204" pitchFamily="34" charset="0"/>
                <a:cs typeface="Verdana" panose="020B0604030504040204" pitchFamily="34" charset="0"/>
              </a:rPr>
              <a:t>months</a:t>
            </a:r>
            <a:endParaRPr lang="es-ES" sz="20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a 3">
            <a:extLst>
              <a:ext uri="{FF2B5EF4-FFF2-40B4-BE49-F238E27FC236}">
                <a16:creationId xmlns:a16="http://schemas.microsoft.com/office/drawing/2014/main" id="{46EE8D0D-6826-5F43-B664-9C96C019E7DA}"/>
              </a:ext>
            </a:extLst>
          </p:cNvPr>
          <p:cNvGraphicFramePr>
            <a:graphicFrameLocks noGrp="1"/>
          </p:cNvGraphicFramePr>
          <p:nvPr>
            <p:extLst>
              <p:ext uri="{D42A27DB-BD31-4B8C-83A1-F6EECF244321}">
                <p14:modId xmlns:p14="http://schemas.microsoft.com/office/powerpoint/2010/main" val="728261531"/>
              </p:ext>
            </p:extLst>
          </p:nvPr>
        </p:nvGraphicFramePr>
        <p:xfrm>
          <a:off x="115936" y="1488726"/>
          <a:ext cx="7721908" cy="4722240"/>
        </p:xfrm>
        <a:graphic>
          <a:graphicData uri="http://schemas.openxmlformats.org/drawingml/2006/table">
            <a:tbl>
              <a:tblPr firstRow="1" bandRow="1">
                <a:tableStyleId>{073A0DAA-6AF3-43AB-8588-CEC1D06C72B9}</a:tableStyleId>
              </a:tblPr>
              <a:tblGrid>
                <a:gridCol w="2916000">
                  <a:extLst>
                    <a:ext uri="{9D8B030D-6E8A-4147-A177-3AD203B41FA5}">
                      <a16:colId xmlns:a16="http://schemas.microsoft.com/office/drawing/2014/main" val="1082864669"/>
                    </a:ext>
                  </a:extLst>
                </a:gridCol>
                <a:gridCol w="1201477">
                  <a:extLst>
                    <a:ext uri="{9D8B030D-6E8A-4147-A177-3AD203B41FA5}">
                      <a16:colId xmlns:a16="http://schemas.microsoft.com/office/drawing/2014/main" val="2796127696"/>
                    </a:ext>
                  </a:extLst>
                </a:gridCol>
                <a:gridCol w="1201477">
                  <a:extLst>
                    <a:ext uri="{9D8B030D-6E8A-4147-A177-3AD203B41FA5}">
                      <a16:colId xmlns:a16="http://schemas.microsoft.com/office/drawing/2014/main" val="3740746"/>
                    </a:ext>
                  </a:extLst>
                </a:gridCol>
                <a:gridCol w="1201477">
                  <a:extLst>
                    <a:ext uri="{9D8B030D-6E8A-4147-A177-3AD203B41FA5}">
                      <a16:colId xmlns:a16="http://schemas.microsoft.com/office/drawing/2014/main" val="4270054692"/>
                    </a:ext>
                  </a:extLst>
                </a:gridCol>
                <a:gridCol w="1201477">
                  <a:extLst>
                    <a:ext uri="{9D8B030D-6E8A-4147-A177-3AD203B41FA5}">
                      <a16:colId xmlns:a16="http://schemas.microsoft.com/office/drawing/2014/main" val="2876661660"/>
                    </a:ext>
                  </a:extLst>
                </a:gridCol>
              </a:tblGrid>
              <a:tr h="540000">
                <a:tc rowSpan="2">
                  <a:txBody>
                    <a:bodyPr/>
                    <a:lstStyle/>
                    <a:p>
                      <a:pPr algn="ctr"/>
                      <a:r>
                        <a:rPr lang="es-ES" sz="1600" b="1" dirty="0">
                          <a:solidFill>
                            <a:schemeClr val="bg1"/>
                          </a:solidFill>
                          <a:latin typeface="Verdana" panose="020B0604030504040204" pitchFamily="34" charset="0"/>
                          <a:ea typeface="Verdana" panose="020B0604030504040204" pitchFamily="34" charset="0"/>
                          <a:cs typeface="Verdana" panose="020B0604030504040204" pitchFamily="34" charset="0"/>
                        </a:rPr>
                        <a:t>CRITERIAS </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75000"/>
                      </a:schemeClr>
                    </a:solidFill>
                  </a:tcPr>
                </a:tc>
                <a:tc gridSpan="2">
                  <a:txBody>
                    <a:bodyPr/>
                    <a:lstStyle/>
                    <a:p>
                      <a:pPr algn="ctr"/>
                      <a:r>
                        <a:rPr lang="es-ES" sz="1600" b="1" dirty="0">
                          <a:solidFill>
                            <a:schemeClr val="bg1"/>
                          </a:solidFill>
                          <a:latin typeface="Verdana" panose="020B0604030504040204" pitchFamily="34" charset="0"/>
                          <a:ea typeface="Verdana" panose="020B0604030504040204" pitchFamily="34" charset="0"/>
                          <a:cs typeface="Verdana" panose="020B0604030504040204" pitchFamily="34" charset="0"/>
                        </a:rPr>
                        <a:t>VISUAL INSPECTION</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75000"/>
                      </a:schemeClr>
                    </a:solidFill>
                  </a:tcPr>
                </a:tc>
                <a:tc hMerge="1">
                  <a:txBody>
                    <a:bodyPr/>
                    <a:lstStyle/>
                    <a:p>
                      <a:pPr algn="ctr"/>
                      <a:endParaRPr lang="es-ES" dirty="0"/>
                    </a:p>
                  </a:txBody>
                  <a:tcPr anchor="ctr"/>
                </a:tc>
                <a:tc gridSpan="2">
                  <a:txBody>
                    <a:bodyPr/>
                    <a:lstStyle/>
                    <a:p>
                      <a:pPr algn="ctr"/>
                      <a:r>
                        <a:rPr lang="es-ES" sz="1600" b="1" dirty="0">
                          <a:solidFill>
                            <a:schemeClr val="bg1"/>
                          </a:solidFill>
                          <a:latin typeface="Verdana" panose="020B0604030504040204" pitchFamily="34" charset="0"/>
                          <a:ea typeface="Verdana" panose="020B0604030504040204" pitchFamily="34" charset="0"/>
                          <a:cs typeface="Verdana" panose="020B0604030504040204" pitchFamily="34" charset="0"/>
                        </a:rPr>
                        <a:t>SCANNER INSPECTION</a:t>
                      </a:r>
                    </a:p>
                  </a:txBody>
                  <a:tcPr anchor="ctr">
                    <a:lnB w="12700" cap="flat" cmpd="sng" algn="ctr">
                      <a:solidFill>
                        <a:schemeClr val="bg1"/>
                      </a:solidFill>
                      <a:prstDash val="solid"/>
                      <a:round/>
                      <a:headEnd type="none" w="med" len="med"/>
                      <a:tailEnd type="none" w="med" len="med"/>
                    </a:lnB>
                    <a:solidFill>
                      <a:schemeClr val="tx2">
                        <a:lumMod val="75000"/>
                      </a:schemeClr>
                    </a:solidFill>
                  </a:tcPr>
                </a:tc>
                <a:tc hMerge="1">
                  <a:txBody>
                    <a:bodyPr/>
                    <a:lstStyle/>
                    <a:p>
                      <a:pPr algn="ctr"/>
                      <a:endParaRPr lang="es-ES" dirty="0"/>
                    </a:p>
                  </a:txBody>
                  <a:tcPr anchor="ctr"/>
                </a:tc>
                <a:extLst>
                  <a:ext uri="{0D108BD9-81ED-4DB2-BD59-A6C34878D82A}">
                    <a16:rowId xmlns:a16="http://schemas.microsoft.com/office/drawing/2014/main" val="2247718291"/>
                  </a:ext>
                </a:extLst>
              </a:tr>
              <a:tr h="540000">
                <a:tc vMerge="1">
                  <a:txBody>
                    <a:bodyPr/>
                    <a:lstStyle/>
                    <a:p>
                      <a:endParaRPr lang="es-ES" dirty="0"/>
                    </a:p>
                  </a:txBody>
                  <a:tcPr anchor="ctr"/>
                </a:tc>
                <a:tc>
                  <a:txBody>
                    <a:bodyPr/>
                    <a:lstStyle/>
                    <a:p>
                      <a:pPr algn="ctr"/>
                      <a:r>
                        <a:rPr lang="es-ES" sz="1400" b="1" dirty="0">
                          <a:solidFill>
                            <a:schemeClr val="bg1"/>
                          </a:solidFill>
                          <a:latin typeface="Verdana" panose="020B0604030504040204" pitchFamily="34" charset="0"/>
                          <a:ea typeface="Verdana" panose="020B0604030504040204" pitchFamily="34" charset="0"/>
                          <a:cs typeface="Verdana" panose="020B0604030504040204" pitchFamily="34" charset="0"/>
                        </a:rPr>
                        <a:t>Evaluator1</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tx2">
                        <a:lumMod val="75000"/>
                      </a:schemeClr>
                    </a:solidFill>
                  </a:tcPr>
                </a:tc>
                <a:tc>
                  <a:txBody>
                    <a:bodyPr/>
                    <a:lstStyle/>
                    <a:p>
                      <a:pPr algn="ctr"/>
                      <a:r>
                        <a:rPr lang="es-ES" sz="1400" b="1" dirty="0">
                          <a:solidFill>
                            <a:schemeClr val="bg1"/>
                          </a:solidFill>
                          <a:latin typeface="Verdana" panose="020B0604030504040204" pitchFamily="34" charset="0"/>
                          <a:ea typeface="Verdana" panose="020B0604030504040204" pitchFamily="34" charset="0"/>
                          <a:cs typeface="Verdana" panose="020B0604030504040204" pitchFamily="34" charset="0"/>
                        </a:rPr>
                        <a:t>Evaluator2</a:t>
                      </a:r>
                    </a:p>
                  </a:txBody>
                  <a:tcPr anchor="ctr">
                    <a:lnT w="12700" cap="flat" cmpd="sng" algn="ctr">
                      <a:solidFill>
                        <a:schemeClr val="bg1"/>
                      </a:solidFill>
                      <a:prstDash val="solid"/>
                      <a:round/>
                      <a:headEnd type="none" w="med" len="med"/>
                      <a:tailEnd type="none" w="med" len="med"/>
                    </a:lnT>
                    <a:solidFill>
                      <a:schemeClr val="tx2">
                        <a:lumMod val="75000"/>
                      </a:schemeClr>
                    </a:solidFill>
                  </a:tcPr>
                </a:tc>
                <a:tc>
                  <a:txBody>
                    <a:bodyPr/>
                    <a:lstStyle/>
                    <a:p>
                      <a:pPr algn="ctr"/>
                      <a:r>
                        <a:rPr lang="es-ES" sz="1400" b="1" dirty="0">
                          <a:solidFill>
                            <a:schemeClr val="bg1"/>
                          </a:solidFill>
                          <a:latin typeface="Verdana" panose="020B0604030504040204" pitchFamily="34" charset="0"/>
                          <a:ea typeface="Verdana" panose="020B0604030504040204" pitchFamily="34" charset="0"/>
                          <a:cs typeface="Verdana" panose="020B0604030504040204" pitchFamily="34" charset="0"/>
                        </a:rPr>
                        <a:t>Evaluator1</a:t>
                      </a:r>
                    </a:p>
                  </a:txBody>
                  <a:tcPr anchor="ctr">
                    <a:lnT w="12700" cap="flat" cmpd="sng" algn="ctr">
                      <a:solidFill>
                        <a:schemeClr val="bg1"/>
                      </a:solidFill>
                      <a:prstDash val="solid"/>
                      <a:round/>
                      <a:headEnd type="none" w="med" len="med"/>
                      <a:tailEnd type="none" w="med" len="med"/>
                    </a:lnT>
                    <a:solidFill>
                      <a:schemeClr val="tx2">
                        <a:lumMod val="75000"/>
                      </a:schemeClr>
                    </a:solidFill>
                  </a:tcPr>
                </a:tc>
                <a:tc>
                  <a:txBody>
                    <a:bodyPr/>
                    <a:lstStyle/>
                    <a:p>
                      <a:pPr algn="ctr"/>
                      <a:r>
                        <a:rPr lang="es-ES" sz="1400" b="1" dirty="0">
                          <a:solidFill>
                            <a:schemeClr val="bg1"/>
                          </a:solidFill>
                          <a:latin typeface="Verdana" panose="020B0604030504040204" pitchFamily="34" charset="0"/>
                          <a:ea typeface="Verdana" panose="020B0604030504040204" pitchFamily="34" charset="0"/>
                          <a:cs typeface="Verdana" panose="020B0604030504040204" pitchFamily="34" charset="0"/>
                        </a:rPr>
                        <a:t>Evaluator2</a:t>
                      </a:r>
                    </a:p>
                  </a:txBody>
                  <a:tcPr anchor="ctr">
                    <a:lnT w="12700" cap="flat" cmpd="sng" algn="ctr">
                      <a:solidFill>
                        <a:schemeClr val="bg1"/>
                      </a:solidFill>
                      <a:prstDash val="solid"/>
                      <a:round/>
                      <a:headEnd type="none" w="med" len="med"/>
                      <a:tailEnd type="none" w="med" len="med"/>
                    </a:lnT>
                    <a:solidFill>
                      <a:schemeClr val="tx2">
                        <a:lumMod val="75000"/>
                      </a:schemeClr>
                    </a:solidFill>
                  </a:tcPr>
                </a:tc>
                <a:extLst>
                  <a:ext uri="{0D108BD9-81ED-4DB2-BD59-A6C34878D82A}">
                    <a16:rowId xmlns:a16="http://schemas.microsoft.com/office/drawing/2014/main" val="1024040285"/>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RETENTION</a:t>
                      </a:r>
                    </a:p>
                  </a:txBody>
                  <a:tcPr anchor="ct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extLst>
                  <a:ext uri="{0D108BD9-81ED-4DB2-BD59-A6C34878D82A}">
                    <a16:rowId xmlns:a16="http://schemas.microsoft.com/office/drawing/2014/main" val="3757076317"/>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FRACTURES </a:t>
                      </a:r>
                    </a:p>
                  </a:txBody>
                  <a:tcPr anchor="ct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extLst>
                  <a:ext uri="{0D108BD9-81ED-4DB2-BD59-A6C34878D82A}">
                    <a16:rowId xmlns:a16="http://schemas.microsoft.com/office/drawing/2014/main" val="3829852248"/>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SURFACE STAINING</a:t>
                      </a:r>
                    </a:p>
                  </a:txBody>
                  <a:tcPr anchor="ct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extLst>
                  <a:ext uri="{0D108BD9-81ED-4DB2-BD59-A6C34878D82A}">
                    <a16:rowId xmlns:a16="http://schemas.microsoft.com/office/drawing/2014/main" val="2289865996"/>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WEAR</a:t>
                      </a:r>
                    </a:p>
                  </a:txBody>
                  <a:tcPr anchor="ct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extLst>
                  <a:ext uri="{0D108BD9-81ED-4DB2-BD59-A6C34878D82A}">
                    <a16:rowId xmlns:a16="http://schemas.microsoft.com/office/drawing/2014/main" val="2434107305"/>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POSTOPERATIVE SENSITIVITY </a:t>
                      </a:r>
                    </a:p>
                  </a:txBody>
                  <a:tcPr anchor="ctr">
                    <a:solidFill>
                      <a:schemeClr val="tx2">
                        <a:lumMod val="20000"/>
                        <a:lumOff val="80000"/>
                      </a:schemeClr>
                    </a:solidFill>
                  </a:tcPr>
                </a:tc>
                <a:tc>
                  <a:txBody>
                    <a:bodyPr/>
                    <a:lstStyle/>
                    <a:p>
                      <a:endParaRPr lang="es-ES"/>
                    </a:p>
                  </a:txBody>
                  <a:tcPr>
                    <a:solidFill>
                      <a:schemeClr val="tx2">
                        <a:lumMod val="20000"/>
                        <a:lumOff val="80000"/>
                      </a:schemeClr>
                    </a:solidFill>
                  </a:tcPr>
                </a:tc>
                <a:tc>
                  <a:txBody>
                    <a:bodyPr/>
                    <a:lstStyle/>
                    <a:p>
                      <a:endParaRPr lang="es-ES"/>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extLst>
                  <a:ext uri="{0D108BD9-81ED-4DB2-BD59-A6C34878D82A}">
                    <a16:rowId xmlns:a16="http://schemas.microsoft.com/office/drawing/2014/main" val="733696250"/>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CAR</a:t>
                      </a:r>
                    </a:p>
                  </a:txBody>
                  <a:tcPr anchor="ctr">
                    <a:solidFill>
                      <a:schemeClr val="tx2">
                        <a:lumMod val="20000"/>
                        <a:lumOff val="80000"/>
                      </a:schemeClr>
                    </a:solidFill>
                  </a:tcPr>
                </a:tc>
                <a:tc>
                  <a:txBody>
                    <a:bodyPr/>
                    <a:lstStyle/>
                    <a:p>
                      <a:endParaRPr lang="es-ES"/>
                    </a:p>
                  </a:txBody>
                  <a:tcPr>
                    <a:solidFill>
                      <a:schemeClr val="tx2">
                        <a:lumMod val="20000"/>
                        <a:lumOff val="80000"/>
                      </a:schemeClr>
                    </a:solidFill>
                  </a:tcPr>
                </a:tc>
                <a:tc>
                  <a:txBody>
                    <a:bodyPr/>
                    <a:lstStyle/>
                    <a:p>
                      <a:endParaRPr lang="es-ES"/>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extLst>
                  <a:ext uri="{0D108BD9-81ED-4DB2-BD59-A6C34878D82A}">
                    <a16:rowId xmlns:a16="http://schemas.microsoft.com/office/drawing/2014/main" val="1866438320"/>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TOOTH INTEGRITY</a:t>
                      </a:r>
                    </a:p>
                  </a:txBody>
                  <a:tcPr anchor="ct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extLst>
                  <a:ext uri="{0D108BD9-81ED-4DB2-BD59-A6C34878D82A}">
                    <a16:rowId xmlns:a16="http://schemas.microsoft.com/office/drawing/2014/main" val="2873097075"/>
                  </a:ext>
                </a:extLst>
              </a:tr>
            </a:tbl>
          </a:graphicData>
        </a:graphic>
      </p:graphicFrame>
      <p:pic>
        <p:nvPicPr>
          <p:cNvPr id="6" name="Imagen 5">
            <a:extLst>
              <a:ext uri="{FF2B5EF4-FFF2-40B4-BE49-F238E27FC236}">
                <a16:creationId xmlns:a16="http://schemas.microsoft.com/office/drawing/2014/main" id="{91202DA8-262F-B040-8689-E1F906E1879F}"/>
              </a:ext>
            </a:extLst>
          </p:cNvPr>
          <p:cNvPicPr>
            <a:picLocks noChangeAspect="1"/>
          </p:cNvPicPr>
          <p:nvPr/>
        </p:nvPicPr>
        <p:blipFill>
          <a:blip r:embed="rId3"/>
          <a:stretch>
            <a:fillRect/>
          </a:stretch>
        </p:blipFill>
        <p:spPr>
          <a:xfrm>
            <a:off x="8203132" y="4226798"/>
            <a:ext cx="3740217" cy="191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2C66E5AF-FF29-EA44-AA8B-0370F518C5FD}"/>
              </a:ext>
            </a:extLst>
          </p:cNvPr>
          <p:cNvPicPr>
            <a:picLocks noChangeAspect="1"/>
          </p:cNvPicPr>
          <p:nvPr/>
        </p:nvPicPr>
        <p:blipFill rotWithShape="1">
          <a:blip r:embed="rId4"/>
          <a:srcRect l="6510" t="13659" r="67838" b="36374"/>
          <a:stretch/>
        </p:blipFill>
        <p:spPr>
          <a:xfrm rot="16200000">
            <a:off x="9048142" y="890796"/>
            <a:ext cx="2050196" cy="29063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uadroTexto 9">
            <a:extLst>
              <a:ext uri="{FF2B5EF4-FFF2-40B4-BE49-F238E27FC236}">
                <a16:creationId xmlns:a16="http://schemas.microsoft.com/office/drawing/2014/main" id="{3701EF03-AAD2-C640-8F91-A3666F7EA60B}"/>
              </a:ext>
            </a:extLst>
          </p:cNvPr>
          <p:cNvSpPr txBox="1"/>
          <p:nvPr/>
        </p:nvSpPr>
        <p:spPr>
          <a:xfrm>
            <a:off x="8120622" y="3628330"/>
            <a:ext cx="3905236" cy="400110"/>
          </a:xfrm>
          <a:prstGeom prst="rect">
            <a:avLst/>
          </a:prstGeom>
          <a:noFill/>
        </p:spPr>
        <p:txBody>
          <a:bodyPr wrap="none" rtlCol="0">
            <a:spAutoFit/>
          </a:bodyPr>
          <a:lstStyle/>
          <a:p>
            <a:r>
              <a:rPr lang="es-ES" sz="2000" dirty="0" err="1">
                <a:latin typeface="Verdana" panose="020B0604030504040204" pitchFamily="34" charset="0"/>
                <a:ea typeface="Verdana" panose="020B0604030504040204" pitchFamily="34" charset="0"/>
                <a:cs typeface="Verdana" panose="020B0604030504040204" pitchFamily="34" charset="0"/>
              </a:rPr>
              <a:t>Baseline</a:t>
            </a:r>
            <a:r>
              <a:rPr lang="es-ES" sz="2000" dirty="0">
                <a:latin typeface="Verdana" panose="020B0604030504040204" pitchFamily="34" charset="0"/>
                <a:ea typeface="Verdana" panose="020B0604030504040204" pitchFamily="34" charset="0"/>
                <a:cs typeface="Verdana" panose="020B0604030504040204" pitchFamily="34" charset="0"/>
              </a:rPr>
              <a:t> </a:t>
            </a:r>
            <a:r>
              <a:rPr lang="es-ES" sz="2000" dirty="0" err="1">
                <a:latin typeface="Verdana" panose="020B0604030504040204" pitchFamily="34" charset="0"/>
                <a:ea typeface="Verdana" panose="020B0604030504040204" pitchFamily="34" charset="0"/>
                <a:cs typeface="Verdana" panose="020B0604030504040204" pitchFamily="34" charset="0"/>
              </a:rPr>
              <a:t>Scan</a:t>
            </a:r>
            <a:r>
              <a:rPr lang="es-ES" sz="2000" dirty="0">
                <a:latin typeface="Verdana" panose="020B0604030504040204" pitchFamily="34" charset="0"/>
                <a:ea typeface="Verdana" panose="020B0604030504040204" pitchFamily="34" charset="0"/>
                <a:cs typeface="Verdana" panose="020B0604030504040204" pitchFamily="34" charset="0"/>
              </a:rPr>
              <a:t> vs </a:t>
            </a:r>
            <a:r>
              <a:rPr lang="es-ES" sz="2000" dirty="0" err="1">
                <a:latin typeface="Verdana" panose="020B0604030504040204" pitchFamily="34" charset="0"/>
                <a:ea typeface="Verdana" panose="020B0604030504040204" pitchFamily="34" charset="0"/>
                <a:cs typeface="Verdana" panose="020B0604030504040204" pitchFamily="34" charset="0"/>
              </a:rPr>
              <a:t>Scan</a:t>
            </a:r>
            <a:r>
              <a:rPr lang="es-ES" sz="2000" dirty="0">
                <a:latin typeface="Verdana" panose="020B0604030504040204" pitchFamily="34" charset="0"/>
                <a:ea typeface="Verdana" panose="020B0604030504040204" pitchFamily="34" charset="0"/>
                <a:cs typeface="Verdana" panose="020B0604030504040204" pitchFamily="34" charset="0"/>
              </a:rPr>
              <a:t> at 6m</a:t>
            </a:r>
          </a:p>
        </p:txBody>
      </p:sp>
    </p:spTree>
    <p:extLst>
      <p:ext uri="{BB962C8B-B14F-4D97-AF65-F5344CB8AC3E}">
        <p14:creationId xmlns:p14="http://schemas.microsoft.com/office/powerpoint/2010/main" val="4277523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D57953-4A84-E146-85C5-4ABE43673F15}"/>
              </a:ext>
            </a:extLst>
          </p:cNvPr>
          <p:cNvSpPr>
            <a:spLocks noGrp="1"/>
          </p:cNvSpPr>
          <p:nvPr>
            <p:ph type="title"/>
          </p:nvPr>
        </p:nvSpPr>
        <p:spPr>
          <a:xfrm>
            <a:off x="306316" y="70708"/>
            <a:ext cx="10515600" cy="1325563"/>
          </a:xfrm>
        </p:spPr>
        <p:txBody>
          <a:bodyPr>
            <a:normAutofit/>
          </a:bodyPr>
          <a:lstStyle/>
          <a:p>
            <a:r>
              <a:rPr lang="es-ES" sz="3400" u="sng" dirty="0">
                <a:solidFill>
                  <a:srgbClr val="7B8DA6"/>
                </a:solidFill>
                <a:latin typeface="Verdana" panose="020B0604030504040204" pitchFamily="34" charset="0"/>
                <a:ea typeface="Verdana" panose="020B0604030504040204" pitchFamily="34" charset="0"/>
                <a:cs typeface="Verdana" panose="020B0604030504040204" pitchFamily="34" charset="0"/>
              </a:rPr>
              <a:t>RESULTS</a:t>
            </a:r>
          </a:p>
        </p:txBody>
      </p:sp>
      <p:graphicFrame>
        <p:nvGraphicFramePr>
          <p:cNvPr id="4" name="Tabla 3">
            <a:extLst>
              <a:ext uri="{FF2B5EF4-FFF2-40B4-BE49-F238E27FC236}">
                <a16:creationId xmlns:a16="http://schemas.microsoft.com/office/drawing/2014/main" id="{46EE8D0D-6826-5F43-B664-9C96C019E7DA}"/>
              </a:ext>
            </a:extLst>
          </p:cNvPr>
          <p:cNvGraphicFramePr>
            <a:graphicFrameLocks noGrp="1"/>
          </p:cNvGraphicFramePr>
          <p:nvPr>
            <p:extLst>
              <p:ext uri="{D42A27DB-BD31-4B8C-83A1-F6EECF244321}">
                <p14:modId xmlns:p14="http://schemas.microsoft.com/office/powerpoint/2010/main" val="3179205026"/>
              </p:ext>
            </p:extLst>
          </p:nvPr>
        </p:nvGraphicFramePr>
        <p:xfrm>
          <a:off x="115936" y="1488726"/>
          <a:ext cx="7721908" cy="4722240"/>
        </p:xfrm>
        <a:graphic>
          <a:graphicData uri="http://schemas.openxmlformats.org/drawingml/2006/table">
            <a:tbl>
              <a:tblPr firstRow="1" bandRow="1">
                <a:tableStyleId>{073A0DAA-6AF3-43AB-8588-CEC1D06C72B9}</a:tableStyleId>
              </a:tblPr>
              <a:tblGrid>
                <a:gridCol w="2916000">
                  <a:extLst>
                    <a:ext uri="{9D8B030D-6E8A-4147-A177-3AD203B41FA5}">
                      <a16:colId xmlns:a16="http://schemas.microsoft.com/office/drawing/2014/main" val="1082864669"/>
                    </a:ext>
                  </a:extLst>
                </a:gridCol>
                <a:gridCol w="1201477">
                  <a:extLst>
                    <a:ext uri="{9D8B030D-6E8A-4147-A177-3AD203B41FA5}">
                      <a16:colId xmlns:a16="http://schemas.microsoft.com/office/drawing/2014/main" val="2796127696"/>
                    </a:ext>
                  </a:extLst>
                </a:gridCol>
                <a:gridCol w="1201477">
                  <a:extLst>
                    <a:ext uri="{9D8B030D-6E8A-4147-A177-3AD203B41FA5}">
                      <a16:colId xmlns:a16="http://schemas.microsoft.com/office/drawing/2014/main" val="3740746"/>
                    </a:ext>
                  </a:extLst>
                </a:gridCol>
                <a:gridCol w="1201477">
                  <a:extLst>
                    <a:ext uri="{9D8B030D-6E8A-4147-A177-3AD203B41FA5}">
                      <a16:colId xmlns:a16="http://schemas.microsoft.com/office/drawing/2014/main" val="4270054692"/>
                    </a:ext>
                  </a:extLst>
                </a:gridCol>
                <a:gridCol w="1201477">
                  <a:extLst>
                    <a:ext uri="{9D8B030D-6E8A-4147-A177-3AD203B41FA5}">
                      <a16:colId xmlns:a16="http://schemas.microsoft.com/office/drawing/2014/main" val="2876661660"/>
                    </a:ext>
                  </a:extLst>
                </a:gridCol>
              </a:tblGrid>
              <a:tr h="540000">
                <a:tc rowSpan="2">
                  <a:txBody>
                    <a:bodyPr/>
                    <a:lstStyle/>
                    <a:p>
                      <a:pPr algn="ctr"/>
                      <a:r>
                        <a:rPr lang="es-ES" sz="1600" b="1" dirty="0">
                          <a:solidFill>
                            <a:schemeClr val="bg1"/>
                          </a:solidFill>
                          <a:latin typeface="Verdana" panose="020B0604030504040204" pitchFamily="34" charset="0"/>
                          <a:ea typeface="Verdana" panose="020B0604030504040204" pitchFamily="34" charset="0"/>
                          <a:cs typeface="Verdana" panose="020B0604030504040204" pitchFamily="34" charset="0"/>
                        </a:rPr>
                        <a:t>CRITERIAS </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75000"/>
                      </a:schemeClr>
                    </a:solidFill>
                  </a:tcPr>
                </a:tc>
                <a:tc gridSpan="2">
                  <a:txBody>
                    <a:bodyPr/>
                    <a:lstStyle/>
                    <a:p>
                      <a:pPr algn="ctr"/>
                      <a:r>
                        <a:rPr lang="es-ES" sz="1600" b="1" dirty="0">
                          <a:solidFill>
                            <a:schemeClr val="bg1"/>
                          </a:solidFill>
                          <a:latin typeface="Verdana" panose="020B0604030504040204" pitchFamily="34" charset="0"/>
                          <a:ea typeface="Verdana" panose="020B0604030504040204" pitchFamily="34" charset="0"/>
                          <a:cs typeface="Verdana" panose="020B0604030504040204" pitchFamily="34" charset="0"/>
                        </a:rPr>
                        <a:t>VISUAL INSPECTION</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75000"/>
                      </a:schemeClr>
                    </a:solidFill>
                  </a:tcPr>
                </a:tc>
                <a:tc hMerge="1">
                  <a:txBody>
                    <a:bodyPr/>
                    <a:lstStyle/>
                    <a:p>
                      <a:pPr algn="ctr"/>
                      <a:endParaRPr lang="es-ES" dirty="0"/>
                    </a:p>
                  </a:txBody>
                  <a:tcPr anchor="ctr"/>
                </a:tc>
                <a:tc gridSpan="2">
                  <a:txBody>
                    <a:bodyPr/>
                    <a:lstStyle/>
                    <a:p>
                      <a:pPr algn="ctr"/>
                      <a:r>
                        <a:rPr lang="es-ES" sz="1600" b="1" dirty="0">
                          <a:solidFill>
                            <a:schemeClr val="bg1"/>
                          </a:solidFill>
                          <a:latin typeface="Verdana" panose="020B0604030504040204" pitchFamily="34" charset="0"/>
                          <a:ea typeface="Verdana" panose="020B0604030504040204" pitchFamily="34" charset="0"/>
                          <a:cs typeface="Verdana" panose="020B0604030504040204" pitchFamily="34" charset="0"/>
                        </a:rPr>
                        <a:t>SCANNER INSPECTION</a:t>
                      </a:r>
                    </a:p>
                  </a:txBody>
                  <a:tcPr anchor="ctr">
                    <a:lnB w="12700" cap="flat" cmpd="sng" algn="ctr">
                      <a:solidFill>
                        <a:schemeClr val="bg1"/>
                      </a:solidFill>
                      <a:prstDash val="solid"/>
                      <a:round/>
                      <a:headEnd type="none" w="med" len="med"/>
                      <a:tailEnd type="none" w="med" len="med"/>
                    </a:lnB>
                    <a:solidFill>
                      <a:schemeClr val="tx2">
                        <a:lumMod val="75000"/>
                      </a:schemeClr>
                    </a:solidFill>
                  </a:tcPr>
                </a:tc>
                <a:tc hMerge="1">
                  <a:txBody>
                    <a:bodyPr/>
                    <a:lstStyle/>
                    <a:p>
                      <a:pPr algn="ctr"/>
                      <a:endParaRPr lang="es-ES" dirty="0"/>
                    </a:p>
                  </a:txBody>
                  <a:tcPr anchor="ctr"/>
                </a:tc>
                <a:extLst>
                  <a:ext uri="{0D108BD9-81ED-4DB2-BD59-A6C34878D82A}">
                    <a16:rowId xmlns:a16="http://schemas.microsoft.com/office/drawing/2014/main" val="2247718291"/>
                  </a:ext>
                </a:extLst>
              </a:tr>
              <a:tr h="540000">
                <a:tc vMerge="1">
                  <a:txBody>
                    <a:bodyPr/>
                    <a:lstStyle/>
                    <a:p>
                      <a:endParaRPr lang="es-ES" dirty="0"/>
                    </a:p>
                  </a:txBody>
                  <a:tcPr anchor="ctr"/>
                </a:tc>
                <a:tc>
                  <a:txBody>
                    <a:bodyPr/>
                    <a:lstStyle/>
                    <a:p>
                      <a:pPr algn="ctr"/>
                      <a:r>
                        <a:rPr lang="es-ES" sz="1400" b="1" dirty="0">
                          <a:solidFill>
                            <a:schemeClr val="bg1"/>
                          </a:solidFill>
                          <a:latin typeface="Verdana" panose="020B0604030504040204" pitchFamily="34" charset="0"/>
                          <a:ea typeface="Verdana" panose="020B0604030504040204" pitchFamily="34" charset="0"/>
                          <a:cs typeface="Verdana" panose="020B0604030504040204" pitchFamily="34" charset="0"/>
                        </a:rPr>
                        <a:t>Evaluator1</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ctr"/>
                      <a:r>
                        <a:rPr lang="es-ES" sz="1400" b="1" dirty="0">
                          <a:solidFill>
                            <a:schemeClr val="bg1"/>
                          </a:solidFill>
                          <a:latin typeface="Verdana" panose="020B0604030504040204" pitchFamily="34" charset="0"/>
                          <a:ea typeface="Verdana" panose="020B0604030504040204" pitchFamily="34" charset="0"/>
                          <a:cs typeface="Verdana" panose="020B0604030504040204" pitchFamily="34" charset="0"/>
                        </a:rPr>
                        <a:t>Evaluator2</a:t>
                      </a:r>
                    </a:p>
                  </a:txBody>
                  <a:tcPr anchor="ctr">
                    <a:lnT w="12700" cap="flat" cmpd="sng" algn="ctr">
                      <a:solidFill>
                        <a:schemeClr val="bg1"/>
                      </a:solidFill>
                      <a:prstDash val="solid"/>
                      <a:round/>
                      <a:headEnd type="none" w="med" len="med"/>
                      <a:tailEnd type="none" w="med" len="med"/>
                    </a:lnT>
                    <a:solidFill>
                      <a:schemeClr val="tx2">
                        <a:lumMod val="75000"/>
                      </a:schemeClr>
                    </a:solidFill>
                  </a:tcPr>
                </a:tc>
                <a:tc>
                  <a:txBody>
                    <a:bodyPr/>
                    <a:lstStyle/>
                    <a:p>
                      <a:pPr algn="ctr"/>
                      <a:r>
                        <a:rPr lang="es-ES" sz="1400" b="1" dirty="0">
                          <a:solidFill>
                            <a:schemeClr val="bg1"/>
                          </a:solidFill>
                          <a:latin typeface="Verdana" panose="020B0604030504040204" pitchFamily="34" charset="0"/>
                          <a:ea typeface="Verdana" panose="020B0604030504040204" pitchFamily="34" charset="0"/>
                          <a:cs typeface="Verdana" panose="020B0604030504040204" pitchFamily="34" charset="0"/>
                        </a:rPr>
                        <a:t>Evaluator1</a:t>
                      </a:r>
                    </a:p>
                  </a:txBody>
                  <a:tcPr anchor="ctr">
                    <a:lnT w="12700" cap="flat" cmpd="sng" algn="ctr">
                      <a:solidFill>
                        <a:schemeClr val="bg1"/>
                      </a:solidFill>
                      <a:prstDash val="solid"/>
                      <a:round/>
                      <a:headEnd type="none" w="med" len="med"/>
                      <a:tailEnd type="none" w="med" len="med"/>
                    </a:lnT>
                    <a:solidFill>
                      <a:schemeClr val="tx2">
                        <a:lumMod val="75000"/>
                      </a:schemeClr>
                    </a:solidFill>
                  </a:tcPr>
                </a:tc>
                <a:tc>
                  <a:txBody>
                    <a:bodyPr/>
                    <a:lstStyle/>
                    <a:p>
                      <a:pPr algn="ctr"/>
                      <a:r>
                        <a:rPr lang="es-ES" sz="1400" b="1" dirty="0">
                          <a:solidFill>
                            <a:schemeClr val="bg1"/>
                          </a:solidFill>
                          <a:latin typeface="Verdana" panose="020B0604030504040204" pitchFamily="34" charset="0"/>
                          <a:ea typeface="Verdana" panose="020B0604030504040204" pitchFamily="34" charset="0"/>
                          <a:cs typeface="Verdana" panose="020B0604030504040204" pitchFamily="34" charset="0"/>
                        </a:rPr>
                        <a:t>Evaluator2</a:t>
                      </a:r>
                    </a:p>
                  </a:txBody>
                  <a:tcPr anchor="ctr">
                    <a:lnT w="12700" cap="flat" cmpd="sng" algn="ctr">
                      <a:solidFill>
                        <a:schemeClr val="bg1"/>
                      </a:solidFill>
                      <a:prstDash val="solid"/>
                      <a:round/>
                      <a:headEnd type="none" w="med" len="med"/>
                      <a:tailEnd type="none" w="med" len="med"/>
                    </a:lnT>
                    <a:solidFill>
                      <a:schemeClr val="tx2">
                        <a:lumMod val="75000"/>
                      </a:schemeClr>
                    </a:solidFill>
                  </a:tcPr>
                </a:tc>
                <a:extLst>
                  <a:ext uri="{0D108BD9-81ED-4DB2-BD59-A6C34878D82A}">
                    <a16:rowId xmlns:a16="http://schemas.microsoft.com/office/drawing/2014/main" val="1024040285"/>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RETENTION</a:t>
                      </a:r>
                    </a:p>
                  </a:txBody>
                  <a:tcPr anchor="ct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s-ES" dirty="0"/>
                    </a:p>
                  </a:txBody>
                  <a:tcP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extLst>
                  <a:ext uri="{0D108BD9-81ED-4DB2-BD59-A6C34878D82A}">
                    <a16:rowId xmlns:a16="http://schemas.microsoft.com/office/drawing/2014/main" val="3757076317"/>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FRACTURES </a:t>
                      </a:r>
                    </a:p>
                  </a:txBody>
                  <a:tcPr anchor="ctr">
                    <a:solidFill>
                      <a:schemeClr val="tx2">
                        <a:lumMod val="60000"/>
                        <a:lumOff val="40000"/>
                      </a:schemeClr>
                    </a:solidFill>
                  </a:tcPr>
                </a:tc>
                <a:tc>
                  <a:txBody>
                    <a:bodyPr/>
                    <a:lstStyle/>
                    <a:p>
                      <a:endParaRPr lang="es-ES" dirty="0"/>
                    </a:p>
                  </a:txBody>
                  <a:tcPr>
                    <a:solidFill>
                      <a:schemeClr val="tx2">
                        <a:lumMod val="60000"/>
                        <a:lumOff val="40000"/>
                      </a:schemeClr>
                    </a:solidFill>
                  </a:tcPr>
                </a:tc>
                <a:tc>
                  <a:txBody>
                    <a:bodyPr/>
                    <a:lstStyle/>
                    <a:p>
                      <a:endParaRPr lang="es-ES" dirty="0"/>
                    </a:p>
                  </a:txBody>
                  <a:tcPr>
                    <a:solidFill>
                      <a:schemeClr val="tx2">
                        <a:lumMod val="60000"/>
                        <a:lumOff val="40000"/>
                      </a:schemeClr>
                    </a:solidFill>
                  </a:tcPr>
                </a:tc>
                <a:tc>
                  <a:txBody>
                    <a:bodyPr/>
                    <a:lstStyle/>
                    <a:p>
                      <a:endParaRPr lang="es-ES" dirty="0"/>
                    </a:p>
                  </a:txBody>
                  <a:tcPr>
                    <a:solidFill>
                      <a:schemeClr val="tx2">
                        <a:lumMod val="60000"/>
                        <a:lumOff val="40000"/>
                      </a:schemeClr>
                    </a:solidFill>
                  </a:tcPr>
                </a:tc>
                <a:tc>
                  <a:txBody>
                    <a:bodyPr/>
                    <a:lstStyle/>
                    <a:p>
                      <a:endParaRPr lang="es-ES" dirty="0"/>
                    </a:p>
                  </a:txBody>
                  <a:tcPr>
                    <a:solidFill>
                      <a:schemeClr val="tx2">
                        <a:lumMod val="60000"/>
                        <a:lumOff val="40000"/>
                      </a:schemeClr>
                    </a:solidFill>
                  </a:tcPr>
                </a:tc>
                <a:extLst>
                  <a:ext uri="{0D108BD9-81ED-4DB2-BD59-A6C34878D82A}">
                    <a16:rowId xmlns:a16="http://schemas.microsoft.com/office/drawing/2014/main" val="3829852248"/>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SURFACE STAINING</a:t>
                      </a:r>
                    </a:p>
                  </a:txBody>
                  <a:tcPr anchor="ct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extLst>
                  <a:ext uri="{0D108BD9-81ED-4DB2-BD59-A6C34878D82A}">
                    <a16:rowId xmlns:a16="http://schemas.microsoft.com/office/drawing/2014/main" val="2289865996"/>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WEAR</a:t>
                      </a:r>
                    </a:p>
                  </a:txBody>
                  <a:tcPr anchor="ctr">
                    <a:solidFill>
                      <a:schemeClr val="tx2">
                        <a:lumMod val="60000"/>
                        <a:lumOff val="40000"/>
                      </a:schemeClr>
                    </a:solidFill>
                  </a:tcPr>
                </a:tc>
                <a:tc>
                  <a:txBody>
                    <a:bodyPr/>
                    <a:lstStyle/>
                    <a:p>
                      <a:endParaRPr lang="es-ES" dirty="0"/>
                    </a:p>
                  </a:txBody>
                  <a:tcPr>
                    <a:solidFill>
                      <a:schemeClr val="tx2">
                        <a:lumMod val="60000"/>
                        <a:lumOff val="40000"/>
                      </a:schemeClr>
                    </a:solidFill>
                  </a:tcPr>
                </a:tc>
                <a:tc>
                  <a:txBody>
                    <a:bodyPr/>
                    <a:lstStyle/>
                    <a:p>
                      <a:endParaRPr lang="es-ES"/>
                    </a:p>
                  </a:txBody>
                  <a:tcPr>
                    <a:solidFill>
                      <a:schemeClr val="tx2">
                        <a:lumMod val="60000"/>
                        <a:lumOff val="40000"/>
                      </a:schemeClr>
                    </a:solidFill>
                  </a:tcPr>
                </a:tc>
                <a:tc>
                  <a:txBody>
                    <a:bodyPr/>
                    <a:lstStyle/>
                    <a:p>
                      <a:endParaRPr lang="es-ES"/>
                    </a:p>
                  </a:txBody>
                  <a:tcPr>
                    <a:solidFill>
                      <a:schemeClr val="tx2">
                        <a:lumMod val="60000"/>
                        <a:lumOff val="40000"/>
                      </a:schemeClr>
                    </a:solidFill>
                  </a:tcPr>
                </a:tc>
                <a:tc>
                  <a:txBody>
                    <a:bodyPr/>
                    <a:lstStyle/>
                    <a:p>
                      <a:endParaRPr lang="es-ES" dirty="0"/>
                    </a:p>
                  </a:txBody>
                  <a:tcPr>
                    <a:solidFill>
                      <a:schemeClr val="tx2">
                        <a:lumMod val="60000"/>
                        <a:lumOff val="40000"/>
                      </a:schemeClr>
                    </a:solidFill>
                  </a:tcPr>
                </a:tc>
                <a:extLst>
                  <a:ext uri="{0D108BD9-81ED-4DB2-BD59-A6C34878D82A}">
                    <a16:rowId xmlns:a16="http://schemas.microsoft.com/office/drawing/2014/main" val="2434107305"/>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POSTOPERATIVE SENSITIVITY </a:t>
                      </a:r>
                    </a:p>
                  </a:txBody>
                  <a:tcPr anchor="ctr">
                    <a:solidFill>
                      <a:schemeClr val="tx2">
                        <a:lumMod val="20000"/>
                        <a:lumOff val="80000"/>
                      </a:schemeClr>
                    </a:solidFill>
                  </a:tcPr>
                </a:tc>
                <a:tc>
                  <a:txBody>
                    <a:bodyPr/>
                    <a:lstStyle/>
                    <a:p>
                      <a:endParaRPr lang="es-ES"/>
                    </a:p>
                  </a:txBody>
                  <a:tcPr>
                    <a:solidFill>
                      <a:schemeClr val="tx2">
                        <a:lumMod val="20000"/>
                        <a:lumOff val="80000"/>
                      </a:schemeClr>
                    </a:solidFill>
                  </a:tcPr>
                </a:tc>
                <a:tc>
                  <a:txBody>
                    <a:bodyPr/>
                    <a:lstStyle/>
                    <a:p>
                      <a:endParaRPr lang="es-ES"/>
                    </a:p>
                  </a:txBody>
                  <a:tcPr>
                    <a:solidFill>
                      <a:schemeClr val="tx2">
                        <a:lumMod val="20000"/>
                        <a:lumOff val="80000"/>
                      </a:schemeClr>
                    </a:solidFill>
                  </a:tcPr>
                </a:tc>
                <a:tc>
                  <a:txBody>
                    <a:bodyPr/>
                    <a:lstStyle/>
                    <a:p>
                      <a:endParaRPr lang="es-ES"/>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extLst>
                  <a:ext uri="{0D108BD9-81ED-4DB2-BD59-A6C34878D82A}">
                    <a16:rowId xmlns:a16="http://schemas.microsoft.com/office/drawing/2014/main" val="733696250"/>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CAR</a:t>
                      </a:r>
                    </a:p>
                  </a:txBody>
                  <a:tcPr anchor="ctr">
                    <a:solidFill>
                      <a:schemeClr val="tx2">
                        <a:lumMod val="20000"/>
                        <a:lumOff val="80000"/>
                      </a:schemeClr>
                    </a:solidFill>
                  </a:tcPr>
                </a:tc>
                <a:tc>
                  <a:txBody>
                    <a:bodyPr/>
                    <a:lstStyle/>
                    <a:p>
                      <a:endParaRPr lang="es-ES"/>
                    </a:p>
                  </a:txBody>
                  <a:tcPr>
                    <a:solidFill>
                      <a:schemeClr val="tx2">
                        <a:lumMod val="20000"/>
                        <a:lumOff val="80000"/>
                      </a:schemeClr>
                    </a:solidFill>
                  </a:tcPr>
                </a:tc>
                <a:tc>
                  <a:txBody>
                    <a:bodyPr/>
                    <a:lstStyle/>
                    <a:p>
                      <a:endParaRPr lang="es-ES"/>
                    </a:p>
                  </a:txBody>
                  <a:tcPr>
                    <a:solidFill>
                      <a:schemeClr val="tx2">
                        <a:lumMod val="20000"/>
                        <a:lumOff val="80000"/>
                      </a:schemeClr>
                    </a:solidFill>
                  </a:tcPr>
                </a:tc>
                <a:tc>
                  <a:txBody>
                    <a:bodyPr/>
                    <a:lstStyle/>
                    <a:p>
                      <a:endParaRPr lang="es-ES"/>
                    </a:p>
                  </a:txBody>
                  <a:tcPr>
                    <a:solidFill>
                      <a:schemeClr val="tx2">
                        <a:lumMod val="20000"/>
                        <a:lumOff val="80000"/>
                      </a:schemeClr>
                    </a:solidFill>
                  </a:tcPr>
                </a:tc>
                <a:tc>
                  <a:txBody>
                    <a:bodyPr/>
                    <a:lstStyle/>
                    <a:p>
                      <a:endParaRPr lang="es-ES" dirty="0"/>
                    </a:p>
                  </a:txBody>
                  <a:tcPr>
                    <a:solidFill>
                      <a:schemeClr val="tx2">
                        <a:lumMod val="20000"/>
                        <a:lumOff val="80000"/>
                      </a:schemeClr>
                    </a:solidFill>
                  </a:tcPr>
                </a:tc>
                <a:extLst>
                  <a:ext uri="{0D108BD9-81ED-4DB2-BD59-A6C34878D82A}">
                    <a16:rowId xmlns:a16="http://schemas.microsoft.com/office/drawing/2014/main" val="1866438320"/>
                  </a:ext>
                </a:extLst>
              </a:tr>
              <a:tr h="504000">
                <a:tc>
                  <a:txBody>
                    <a:bodyPr/>
                    <a:lstStyle/>
                    <a:p>
                      <a:pPr algn="l"/>
                      <a:r>
                        <a:rPr lang="es-ES" sz="1600" b="1" strike="noStrike" dirty="0">
                          <a:solidFill>
                            <a:schemeClr val="bg1"/>
                          </a:solidFill>
                          <a:latin typeface="Verdana" panose="020B0604030504040204" pitchFamily="34" charset="0"/>
                          <a:ea typeface="Verdana" panose="020B0604030504040204" pitchFamily="34" charset="0"/>
                          <a:cs typeface="Verdana" panose="020B0604030504040204" pitchFamily="34" charset="0"/>
                        </a:rPr>
                        <a:t>TOOTH INTEGRITY</a:t>
                      </a:r>
                    </a:p>
                  </a:txBody>
                  <a:tcPr anchor="ctr">
                    <a:solidFill>
                      <a:schemeClr val="tx2">
                        <a:lumMod val="60000"/>
                        <a:lumOff val="40000"/>
                      </a:schemeClr>
                    </a:solidFill>
                  </a:tcPr>
                </a:tc>
                <a:tc>
                  <a:txBody>
                    <a:bodyPr/>
                    <a:lstStyle/>
                    <a:p>
                      <a:endParaRPr lang="es-ES"/>
                    </a:p>
                  </a:txBody>
                  <a:tcPr>
                    <a:solidFill>
                      <a:schemeClr val="tx2">
                        <a:lumMod val="60000"/>
                        <a:lumOff val="40000"/>
                      </a:schemeClr>
                    </a:solidFill>
                  </a:tcPr>
                </a:tc>
                <a:tc>
                  <a:txBody>
                    <a:bodyPr/>
                    <a:lstStyle/>
                    <a:p>
                      <a:endParaRPr lang="es-ES"/>
                    </a:p>
                  </a:txBody>
                  <a:tcPr>
                    <a:solidFill>
                      <a:schemeClr val="tx2">
                        <a:lumMod val="60000"/>
                        <a:lumOff val="40000"/>
                      </a:schemeClr>
                    </a:solidFill>
                  </a:tcPr>
                </a:tc>
                <a:tc>
                  <a:txBody>
                    <a:bodyPr/>
                    <a:lstStyle/>
                    <a:p>
                      <a:endParaRPr lang="es-ES"/>
                    </a:p>
                  </a:txBody>
                  <a:tcPr>
                    <a:solidFill>
                      <a:schemeClr val="tx2">
                        <a:lumMod val="60000"/>
                        <a:lumOff val="40000"/>
                      </a:schemeClr>
                    </a:solidFill>
                  </a:tcPr>
                </a:tc>
                <a:tc>
                  <a:txBody>
                    <a:bodyPr/>
                    <a:lstStyle/>
                    <a:p>
                      <a:endParaRPr lang="es-ES" dirty="0"/>
                    </a:p>
                  </a:txBody>
                  <a:tcPr>
                    <a:solidFill>
                      <a:schemeClr val="tx2">
                        <a:lumMod val="60000"/>
                        <a:lumOff val="40000"/>
                      </a:schemeClr>
                    </a:solidFill>
                  </a:tcPr>
                </a:tc>
                <a:extLst>
                  <a:ext uri="{0D108BD9-81ED-4DB2-BD59-A6C34878D82A}">
                    <a16:rowId xmlns:a16="http://schemas.microsoft.com/office/drawing/2014/main" val="2873097075"/>
                  </a:ext>
                </a:extLst>
              </a:tr>
            </a:tbl>
          </a:graphicData>
        </a:graphic>
      </p:graphicFrame>
      <p:pic>
        <p:nvPicPr>
          <p:cNvPr id="6" name="Imagen 5">
            <a:extLst>
              <a:ext uri="{FF2B5EF4-FFF2-40B4-BE49-F238E27FC236}">
                <a16:creationId xmlns:a16="http://schemas.microsoft.com/office/drawing/2014/main" id="{91202DA8-262F-B040-8689-E1F906E1879F}"/>
              </a:ext>
            </a:extLst>
          </p:cNvPr>
          <p:cNvPicPr>
            <a:picLocks noChangeAspect="1"/>
          </p:cNvPicPr>
          <p:nvPr/>
        </p:nvPicPr>
        <p:blipFill>
          <a:blip r:embed="rId3"/>
          <a:stretch>
            <a:fillRect/>
          </a:stretch>
        </p:blipFill>
        <p:spPr>
          <a:xfrm>
            <a:off x="8203132" y="4226798"/>
            <a:ext cx="3740217" cy="191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uadroTexto 9">
            <a:extLst>
              <a:ext uri="{FF2B5EF4-FFF2-40B4-BE49-F238E27FC236}">
                <a16:creationId xmlns:a16="http://schemas.microsoft.com/office/drawing/2014/main" id="{3701EF03-AAD2-C640-8F91-A3666F7EA60B}"/>
              </a:ext>
            </a:extLst>
          </p:cNvPr>
          <p:cNvSpPr txBox="1"/>
          <p:nvPr/>
        </p:nvSpPr>
        <p:spPr>
          <a:xfrm>
            <a:off x="8120622" y="3628330"/>
            <a:ext cx="3905236" cy="400110"/>
          </a:xfrm>
          <a:prstGeom prst="rect">
            <a:avLst/>
          </a:prstGeom>
          <a:noFill/>
        </p:spPr>
        <p:txBody>
          <a:bodyPr wrap="none" rtlCol="0">
            <a:spAutoFit/>
          </a:bodyPr>
          <a:lstStyle/>
          <a:p>
            <a:r>
              <a:rPr lang="es-ES" sz="2000" dirty="0" err="1">
                <a:latin typeface="Verdana" panose="020B0604030504040204" pitchFamily="34" charset="0"/>
                <a:ea typeface="Verdana" panose="020B0604030504040204" pitchFamily="34" charset="0"/>
                <a:cs typeface="Verdana" panose="020B0604030504040204" pitchFamily="34" charset="0"/>
              </a:rPr>
              <a:t>Baseline</a:t>
            </a:r>
            <a:r>
              <a:rPr lang="es-ES" sz="2000" dirty="0">
                <a:latin typeface="Verdana" panose="020B0604030504040204" pitchFamily="34" charset="0"/>
                <a:ea typeface="Verdana" panose="020B0604030504040204" pitchFamily="34" charset="0"/>
                <a:cs typeface="Verdana" panose="020B0604030504040204" pitchFamily="34" charset="0"/>
              </a:rPr>
              <a:t> </a:t>
            </a:r>
            <a:r>
              <a:rPr lang="es-ES" sz="2000" dirty="0" err="1">
                <a:latin typeface="Verdana" panose="020B0604030504040204" pitchFamily="34" charset="0"/>
                <a:ea typeface="Verdana" panose="020B0604030504040204" pitchFamily="34" charset="0"/>
                <a:cs typeface="Verdana" panose="020B0604030504040204" pitchFamily="34" charset="0"/>
              </a:rPr>
              <a:t>Scan</a:t>
            </a:r>
            <a:r>
              <a:rPr lang="es-ES" sz="2000" dirty="0">
                <a:latin typeface="Verdana" panose="020B0604030504040204" pitchFamily="34" charset="0"/>
                <a:ea typeface="Verdana" panose="020B0604030504040204" pitchFamily="34" charset="0"/>
                <a:cs typeface="Verdana" panose="020B0604030504040204" pitchFamily="34" charset="0"/>
              </a:rPr>
              <a:t> vs </a:t>
            </a:r>
            <a:r>
              <a:rPr lang="es-ES" sz="2000" dirty="0" err="1">
                <a:latin typeface="Verdana" panose="020B0604030504040204" pitchFamily="34" charset="0"/>
                <a:ea typeface="Verdana" panose="020B0604030504040204" pitchFamily="34" charset="0"/>
                <a:cs typeface="Verdana" panose="020B0604030504040204" pitchFamily="34" charset="0"/>
              </a:rPr>
              <a:t>Scan</a:t>
            </a:r>
            <a:r>
              <a:rPr lang="es-ES" sz="2000" dirty="0">
                <a:latin typeface="Verdana" panose="020B0604030504040204" pitchFamily="34" charset="0"/>
                <a:ea typeface="Verdana" panose="020B0604030504040204" pitchFamily="34" charset="0"/>
                <a:cs typeface="Verdana" panose="020B0604030504040204" pitchFamily="34" charset="0"/>
              </a:rPr>
              <a:t> at 6m</a:t>
            </a:r>
          </a:p>
        </p:txBody>
      </p:sp>
      <p:sp>
        <p:nvSpPr>
          <p:cNvPr id="11" name="Marcador de contenido 2">
            <a:extLst>
              <a:ext uri="{FF2B5EF4-FFF2-40B4-BE49-F238E27FC236}">
                <a16:creationId xmlns:a16="http://schemas.microsoft.com/office/drawing/2014/main" id="{1E47C306-BBC4-6942-9C67-F91A9F2A859B}"/>
              </a:ext>
            </a:extLst>
          </p:cNvPr>
          <p:cNvSpPr>
            <a:spLocks noGrp="1"/>
          </p:cNvSpPr>
          <p:nvPr>
            <p:ph idx="1"/>
          </p:nvPr>
        </p:nvSpPr>
        <p:spPr>
          <a:xfrm>
            <a:off x="7678816" y="724376"/>
            <a:ext cx="4610878" cy="578057"/>
          </a:xfrm>
        </p:spPr>
        <p:txBody>
          <a:bodyPr>
            <a:normAutofit/>
          </a:bodyPr>
          <a:lstStyle/>
          <a:p>
            <a:pPr marL="0" indent="0" algn="ctr">
              <a:buNone/>
            </a:pPr>
            <a:r>
              <a:rPr lang="es-ES" sz="2000" dirty="0" err="1">
                <a:latin typeface="Verdana" panose="020B0604030504040204" pitchFamily="34" charset="0"/>
                <a:ea typeface="Verdana" panose="020B0604030504040204" pitchFamily="34" charset="0"/>
                <a:cs typeface="Verdana" panose="020B0604030504040204" pitchFamily="34" charset="0"/>
              </a:rPr>
              <a:t>Scan</a:t>
            </a:r>
            <a:r>
              <a:rPr lang="es-ES" sz="2000" dirty="0">
                <a:latin typeface="Verdana" panose="020B0604030504040204" pitchFamily="34" charset="0"/>
                <a:ea typeface="Verdana" panose="020B0604030504040204" pitchFamily="34" charset="0"/>
                <a:cs typeface="Verdana" panose="020B0604030504040204" pitchFamily="34" charset="0"/>
              </a:rPr>
              <a:t> </a:t>
            </a:r>
            <a:r>
              <a:rPr lang="es-ES" sz="2000" dirty="0" err="1">
                <a:latin typeface="Verdana" panose="020B0604030504040204" pitchFamily="34" charset="0"/>
                <a:ea typeface="Verdana" panose="020B0604030504040204" pitchFamily="34" charset="0"/>
                <a:cs typeface="Verdana" panose="020B0604030504040204" pitchFamily="34" charset="0"/>
              </a:rPr>
              <a:t>Overlapped</a:t>
            </a:r>
            <a:r>
              <a:rPr lang="es-ES" sz="2000" dirty="0">
                <a:latin typeface="Verdana" panose="020B0604030504040204" pitchFamily="34" charset="0"/>
                <a:ea typeface="Verdana" panose="020B0604030504040204" pitchFamily="34" charset="0"/>
                <a:cs typeface="Verdana" panose="020B0604030504040204" pitchFamily="34" charset="0"/>
              </a:rPr>
              <a:t> </a:t>
            </a:r>
            <a:r>
              <a:rPr lang="es-ES" sz="2000" dirty="0" err="1">
                <a:latin typeface="Verdana" panose="020B0604030504040204" pitchFamily="34" charset="0"/>
                <a:ea typeface="Verdana" panose="020B0604030504040204" pitchFamily="34" charset="0"/>
                <a:cs typeface="Verdana" panose="020B0604030504040204" pitchFamily="34" charset="0"/>
              </a:rPr>
              <a:t>Image</a:t>
            </a:r>
            <a:r>
              <a:rPr lang="es-ES" sz="2000" dirty="0">
                <a:latin typeface="Verdana" panose="020B0604030504040204" pitchFamily="34" charset="0"/>
                <a:ea typeface="Verdana" panose="020B0604030504040204" pitchFamily="34" charset="0"/>
                <a:cs typeface="Verdana" panose="020B0604030504040204" pitchFamily="34" charset="0"/>
              </a:rPr>
              <a:t> at 6m</a:t>
            </a:r>
          </a:p>
          <a:p>
            <a:pPr marL="0" indent="0" algn="ctr">
              <a:buNone/>
            </a:pPr>
            <a:endParaRPr lang="es-ES" sz="2000"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es-ES" sz="2000" dirty="0">
              <a:latin typeface="Verdana" panose="020B0604030504040204" pitchFamily="34" charset="0"/>
              <a:ea typeface="Verdana" panose="020B0604030504040204" pitchFamily="34" charset="0"/>
              <a:cs typeface="Verdana" panose="020B0604030504040204" pitchFamily="34" charset="0"/>
            </a:endParaRPr>
          </a:p>
        </p:txBody>
      </p:sp>
      <p:pic>
        <p:nvPicPr>
          <p:cNvPr id="12" name="Imagen 11">
            <a:extLst>
              <a:ext uri="{FF2B5EF4-FFF2-40B4-BE49-F238E27FC236}">
                <a16:creationId xmlns:a16="http://schemas.microsoft.com/office/drawing/2014/main" id="{156368B2-F532-BB4B-9E49-F12F4E906534}"/>
              </a:ext>
            </a:extLst>
          </p:cNvPr>
          <p:cNvPicPr>
            <a:picLocks noChangeAspect="1"/>
          </p:cNvPicPr>
          <p:nvPr/>
        </p:nvPicPr>
        <p:blipFill>
          <a:blip r:embed="rId4"/>
          <a:stretch>
            <a:fillRect/>
          </a:stretch>
        </p:blipFill>
        <p:spPr>
          <a:xfrm flipH="1">
            <a:off x="8203132" y="1396271"/>
            <a:ext cx="3638698" cy="18440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49071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CC14A4-F2CF-A948-83CE-13934B211EDD}"/>
              </a:ext>
            </a:extLst>
          </p:cNvPr>
          <p:cNvSpPr>
            <a:spLocks noGrp="1"/>
          </p:cNvSpPr>
          <p:nvPr>
            <p:ph type="title"/>
          </p:nvPr>
        </p:nvSpPr>
        <p:spPr>
          <a:xfrm>
            <a:off x="166396" y="-18661"/>
            <a:ext cx="10515600" cy="1325563"/>
          </a:xfrm>
        </p:spPr>
        <p:txBody>
          <a:bodyPr>
            <a:normAutofit/>
          </a:bodyPr>
          <a:lstStyle/>
          <a:p>
            <a:pPr>
              <a:lnSpc>
                <a:spcPct val="150000"/>
              </a:lnSpc>
            </a:pPr>
            <a:r>
              <a:rPr lang="es-ES" sz="2800" u="sng"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PATIENT STUDY Nº3</a:t>
            </a:r>
            <a:br>
              <a:rPr lang="es-ES" sz="2800" u="sng"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b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What</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 do </a:t>
            </a: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we</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 </a:t>
            </a: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see</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 </a:t>
            </a: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comparing</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 </a:t>
            </a: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images</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3" name="Marcador de contenido 2">
            <a:extLst>
              <a:ext uri="{FF2B5EF4-FFF2-40B4-BE49-F238E27FC236}">
                <a16:creationId xmlns:a16="http://schemas.microsoft.com/office/drawing/2014/main" id="{6C852D10-4C02-CC47-9023-6695E35CF0D2}"/>
              </a:ext>
            </a:extLst>
          </p:cNvPr>
          <p:cNvSpPr>
            <a:spLocks noGrp="1"/>
          </p:cNvSpPr>
          <p:nvPr>
            <p:ph idx="1"/>
          </p:nvPr>
        </p:nvSpPr>
        <p:spPr>
          <a:xfrm>
            <a:off x="242144" y="1366089"/>
            <a:ext cx="10515600" cy="4351338"/>
          </a:xfrm>
        </p:spPr>
        <p:txBody>
          <a:bodyPr/>
          <a:lstStyle/>
          <a:p>
            <a:pPr marL="514350" indent="-514350">
              <a:buAutoNum type="arabicPeriod"/>
            </a:pP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Mandible</a:t>
            </a: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overlapping</a:t>
            </a: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scans</a:t>
            </a: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 at </a:t>
            </a: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day</a:t>
            </a: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 1 and 6months</a:t>
            </a:r>
          </a:p>
          <a:p>
            <a:pPr marL="0" indent="0">
              <a:buNone/>
            </a:pPr>
            <a:endParaRPr lang="es-ES" dirty="0"/>
          </a:p>
        </p:txBody>
      </p:sp>
      <p:pic>
        <p:nvPicPr>
          <p:cNvPr id="7" name="Patient_3_MAND_0-6.mp4">
            <a:hlinkClick r:id="" action="ppaction://media"/>
            <a:extLst>
              <a:ext uri="{FF2B5EF4-FFF2-40B4-BE49-F238E27FC236}">
                <a16:creationId xmlns:a16="http://schemas.microsoft.com/office/drawing/2014/main" id="{BB27709F-5FFC-0643-A1F5-B7EE2FF2E0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793" y="2144414"/>
            <a:ext cx="8650817" cy="4500000"/>
          </a:xfrm>
          <a:prstGeom prst="rect">
            <a:avLst/>
          </a:prstGeom>
        </p:spPr>
      </p:pic>
    </p:spTree>
    <p:extLst>
      <p:ext uri="{BB962C8B-B14F-4D97-AF65-F5344CB8AC3E}">
        <p14:creationId xmlns:p14="http://schemas.microsoft.com/office/powerpoint/2010/main" val="210326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C852D10-4C02-CC47-9023-6695E35CF0D2}"/>
              </a:ext>
            </a:extLst>
          </p:cNvPr>
          <p:cNvSpPr>
            <a:spLocks noGrp="1"/>
          </p:cNvSpPr>
          <p:nvPr>
            <p:ph idx="1"/>
          </p:nvPr>
        </p:nvSpPr>
        <p:spPr>
          <a:xfrm>
            <a:off x="166396" y="1410122"/>
            <a:ext cx="10515600" cy="4351338"/>
          </a:xfrm>
        </p:spPr>
        <p:txBody>
          <a:bodyPr/>
          <a:lstStyle/>
          <a:p>
            <a:pPr marL="0" indent="0">
              <a:buNone/>
            </a:pP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2. </a:t>
            </a: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Mandible</a:t>
            </a: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overlapping</a:t>
            </a: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scans</a:t>
            </a: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 at </a:t>
            </a: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day</a:t>
            </a: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 1 and 1 </a:t>
            </a: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year</a:t>
            </a:r>
            <a:endParaRPr lang="es-ES"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atient_3_MAND_0-12.mp4">
            <a:hlinkClick r:id="" action="ppaction://media"/>
            <a:extLst>
              <a:ext uri="{FF2B5EF4-FFF2-40B4-BE49-F238E27FC236}">
                <a16:creationId xmlns:a16="http://schemas.microsoft.com/office/drawing/2014/main" id="{499A2927-120B-C043-8F63-CE4993F6C4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4054" y="2137680"/>
            <a:ext cx="8650814" cy="4500000"/>
          </a:xfrm>
          <a:prstGeom prst="rect">
            <a:avLst/>
          </a:prstGeom>
        </p:spPr>
      </p:pic>
      <p:sp>
        <p:nvSpPr>
          <p:cNvPr id="5" name="Título 1">
            <a:extLst>
              <a:ext uri="{FF2B5EF4-FFF2-40B4-BE49-F238E27FC236}">
                <a16:creationId xmlns:a16="http://schemas.microsoft.com/office/drawing/2014/main" id="{10F45B39-04D8-8049-B52E-6AAA50493BE9}"/>
              </a:ext>
            </a:extLst>
          </p:cNvPr>
          <p:cNvSpPr txBox="1">
            <a:spLocks/>
          </p:cNvSpPr>
          <p:nvPr/>
        </p:nvSpPr>
        <p:spPr>
          <a:xfrm>
            <a:off x="166396" y="-186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s-ES" sz="2800" u="sng"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PATIENT STUDY Nº3</a:t>
            </a:r>
            <a:br>
              <a:rPr lang="es-ES" sz="2800" u="sng"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b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What</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 do </a:t>
            </a: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we</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 </a:t>
            </a: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see</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 </a:t>
            </a: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comparing</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 </a:t>
            </a: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images</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428458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C852D10-4C02-CC47-9023-6695E35CF0D2}"/>
              </a:ext>
            </a:extLst>
          </p:cNvPr>
          <p:cNvSpPr>
            <a:spLocks noGrp="1"/>
          </p:cNvSpPr>
          <p:nvPr>
            <p:ph idx="1"/>
          </p:nvPr>
        </p:nvSpPr>
        <p:spPr>
          <a:xfrm>
            <a:off x="278365" y="1366181"/>
            <a:ext cx="10515600" cy="4351338"/>
          </a:xfrm>
        </p:spPr>
        <p:txBody>
          <a:bodyPr/>
          <a:lstStyle/>
          <a:p>
            <a:pPr marL="0" indent="0">
              <a:buNone/>
            </a:pP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3. </a:t>
            </a: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Mandible</a:t>
            </a: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overlapping</a:t>
            </a: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scans</a:t>
            </a: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 at 6 </a:t>
            </a: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month</a:t>
            </a:r>
            <a:r>
              <a:rPr lang="es-ES" dirty="0">
                <a:solidFill>
                  <a:schemeClr val="tx2"/>
                </a:solidFill>
                <a:latin typeface="Verdana" panose="020B0604030504040204" pitchFamily="34" charset="0"/>
                <a:ea typeface="Verdana" panose="020B0604030504040204" pitchFamily="34" charset="0"/>
                <a:cs typeface="Verdana" panose="020B0604030504040204" pitchFamily="34" charset="0"/>
              </a:rPr>
              <a:t> and a </a:t>
            </a:r>
            <a:r>
              <a:rPr lang="es-ES" dirty="0" err="1">
                <a:solidFill>
                  <a:schemeClr val="tx2"/>
                </a:solidFill>
                <a:latin typeface="Verdana" panose="020B0604030504040204" pitchFamily="34" charset="0"/>
                <a:ea typeface="Verdana" panose="020B0604030504040204" pitchFamily="34" charset="0"/>
                <a:cs typeface="Verdana" panose="020B0604030504040204" pitchFamily="34" charset="0"/>
              </a:rPr>
              <a:t>year</a:t>
            </a:r>
            <a:endParaRPr lang="es-ES"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atient_3_MAND_6-12.mp4">
            <a:hlinkClick r:id="" action="ppaction://media"/>
            <a:extLst>
              <a:ext uri="{FF2B5EF4-FFF2-40B4-BE49-F238E27FC236}">
                <a16:creationId xmlns:a16="http://schemas.microsoft.com/office/drawing/2014/main" id="{631FA77D-D9AA-3948-A2C7-A8EB495781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6346" y="2038516"/>
            <a:ext cx="8650813" cy="4500000"/>
          </a:xfrm>
          <a:prstGeom prst="rect">
            <a:avLst/>
          </a:prstGeom>
        </p:spPr>
      </p:pic>
      <p:sp>
        <p:nvSpPr>
          <p:cNvPr id="7" name="Título 1">
            <a:extLst>
              <a:ext uri="{FF2B5EF4-FFF2-40B4-BE49-F238E27FC236}">
                <a16:creationId xmlns:a16="http://schemas.microsoft.com/office/drawing/2014/main" id="{9FF207AF-ABCF-DC45-8FF6-2EB5866CD025}"/>
              </a:ext>
            </a:extLst>
          </p:cNvPr>
          <p:cNvSpPr txBox="1">
            <a:spLocks/>
          </p:cNvSpPr>
          <p:nvPr/>
        </p:nvSpPr>
        <p:spPr>
          <a:xfrm>
            <a:off x="166396" y="-186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s-ES" sz="2800" u="sng"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PATIENT STUDY Nº3</a:t>
            </a:r>
            <a:br>
              <a:rPr lang="es-ES" sz="2800" u="sng"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b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What</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 do </a:t>
            </a: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we</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 </a:t>
            </a: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see</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 </a:t>
            </a: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comparing</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 </a:t>
            </a:r>
            <a:r>
              <a:rPr lang="es-ES" sz="2800" dirty="0" err="1">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images</a:t>
            </a:r>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49799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CC14A4-F2CF-A948-83CE-13934B211EDD}"/>
              </a:ext>
            </a:extLst>
          </p:cNvPr>
          <p:cNvSpPr>
            <a:spLocks noGrp="1"/>
          </p:cNvSpPr>
          <p:nvPr>
            <p:ph type="title"/>
          </p:nvPr>
        </p:nvSpPr>
        <p:spPr>
          <a:xfrm>
            <a:off x="334346" y="235134"/>
            <a:ext cx="11094098" cy="1593664"/>
          </a:xfrm>
        </p:spPr>
        <p:txBody>
          <a:bodyPr>
            <a:normAutofit/>
          </a:bodyPr>
          <a:lstStyle/>
          <a:p>
            <a:pPr>
              <a:lnSpc>
                <a:spcPct val="150000"/>
              </a:lnSpc>
            </a:pPr>
            <a:r>
              <a:rPr lang="en-GB" sz="3400" u="sng"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DISCUSSION</a:t>
            </a:r>
            <a:br>
              <a:rPr lang="en-GB" sz="2800" u="sng"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br>
            <a:r>
              <a:rPr lang="en-GB"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What do we see comparing images?</a:t>
            </a:r>
          </a:p>
        </p:txBody>
      </p:sp>
      <p:sp>
        <p:nvSpPr>
          <p:cNvPr id="3" name="Marcador de contenido 2">
            <a:extLst>
              <a:ext uri="{FF2B5EF4-FFF2-40B4-BE49-F238E27FC236}">
                <a16:creationId xmlns:a16="http://schemas.microsoft.com/office/drawing/2014/main" id="{6C852D10-4C02-CC47-9023-6695E35CF0D2}"/>
              </a:ext>
            </a:extLst>
          </p:cNvPr>
          <p:cNvSpPr>
            <a:spLocks noGrp="1"/>
          </p:cNvSpPr>
          <p:nvPr>
            <p:ph idx="1"/>
          </p:nvPr>
        </p:nvSpPr>
        <p:spPr>
          <a:xfrm>
            <a:off x="483636" y="2307142"/>
            <a:ext cx="11422224" cy="4448216"/>
          </a:xfrm>
        </p:spPr>
        <p:txBody>
          <a:bodyPr>
            <a:normAutofit/>
          </a:bodyPr>
          <a:lstStyle/>
          <a:p>
            <a:pPr marL="0" indent="0">
              <a:buNone/>
            </a:pPr>
            <a:r>
              <a:rPr lang="en-GB" sz="3000" dirty="0">
                <a:solidFill>
                  <a:schemeClr val="tx2"/>
                </a:solidFill>
                <a:latin typeface="Verdana" panose="020B0604030504040204" pitchFamily="34" charset="0"/>
                <a:ea typeface="Verdana" panose="020B0604030504040204" pitchFamily="34" charset="0"/>
                <a:cs typeface="Verdana" panose="020B0604030504040204" pitchFamily="34" charset="0"/>
              </a:rPr>
              <a:t>Many questions come to mind</a:t>
            </a:r>
          </a:p>
          <a:p>
            <a:pPr>
              <a:buFont typeface="Wingdings" pitchFamily="2" charset="2"/>
              <a:buChar char="§"/>
            </a:pPr>
            <a:endParaRPr lang="en-GB" sz="30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679450" indent="-496888">
              <a:buFont typeface="Wingdings" pitchFamily="2" charset="2"/>
              <a:buChar char="§"/>
            </a:pPr>
            <a:r>
              <a:rPr lang="en-GB" dirty="0">
                <a:solidFill>
                  <a:schemeClr val="tx2"/>
                </a:solidFill>
                <a:latin typeface="Verdana" panose="020B0604030504040204" pitchFamily="34" charset="0"/>
                <a:ea typeface="Verdana" panose="020B0604030504040204" pitchFamily="34" charset="0"/>
                <a:cs typeface="Verdana" panose="020B0604030504040204" pitchFamily="34" charset="0"/>
              </a:rPr>
              <a:t>Is there a real correlation between the oral cavity acidity and the wear?</a:t>
            </a:r>
          </a:p>
          <a:p>
            <a:pPr marL="679450" indent="-496888">
              <a:buFont typeface="Wingdings" pitchFamily="2" charset="2"/>
              <a:buChar char="§"/>
            </a:pPr>
            <a:endParaRPr lang="en-GB"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679450" indent="-496888">
              <a:buFont typeface="Wingdings" pitchFamily="2" charset="2"/>
              <a:buChar char="§"/>
            </a:pPr>
            <a:r>
              <a:rPr lang="en-GB" dirty="0">
                <a:solidFill>
                  <a:schemeClr val="tx2"/>
                </a:solidFill>
                <a:latin typeface="Verdana" panose="020B0604030504040204" pitchFamily="34" charset="0"/>
                <a:ea typeface="Verdana" panose="020B0604030504040204" pitchFamily="34" charset="0"/>
                <a:cs typeface="Verdana" panose="020B0604030504040204" pitchFamily="34" charset="0"/>
              </a:rPr>
              <a:t>Will it be necessary to include as an indication for some restoration materials the pH of the cavity?</a:t>
            </a:r>
          </a:p>
          <a:p>
            <a:pPr marL="0" indent="0">
              <a:buNone/>
            </a:pPr>
            <a:endParaRPr lang="en-GB"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30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39040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C852D10-4C02-CC47-9023-6695E35CF0D2}"/>
              </a:ext>
            </a:extLst>
          </p:cNvPr>
          <p:cNvSpPr>
            <a:spLocks noGrp="1"/>
          </p:cNvSpPr>
          <p:nvPr>
            <p:ph idx="1"/>
          </p:nvPr>
        </p:nvSpPr>
        <p:spPr>
          <a:xfrm>
            <a:off x="371668" y="2414224"/>
            <a:ext cx="11568405" cy="3146821"/>
          </a:xfrm>
        </p:spPr>
        <p:txBody>
          <a:bodyPr>
            <a:normAutofit/>
          </a:bodyPr>
          <a:lstStyle/>
          <a:p>
            <a:pPr marL="679450" indent="-441325">
              <a:buFont typeface="Wingdings" pitchFamily="2" charset="2"/>
              <a:buChar char="§"/>
            </a:pPr>
            <a:r>
              <a:rPr lang="en-GB" sz="3000" dirty="0">
                <a:solidFill>
                  <a:schemeClr val="tx2"/>
                </a:solidFill>
                <a:latin typeface="Verdana" panose="020B0604030504040204" pitchFamily="34" charset="0"/>
                <a:ea typeface="Verdana" panose="020B0604030504040204" pitchFamily="34" charset="0"/>
                <a:cs typeface="Verdana" panose="020B0604030504040204" pitchFamily="34" charset="0"/>
              </a:rPr>
              <a:t>Conclusions for this particular case</a:t>
            </a:r>
          </a:p>
          <a:p>
            <a:pPr marL="679450" indent="-441325">
              <a:buFont typeface="Wingdings" pitchFamily="2" charset="2"/>
              <a:buChar char="§"/>
            </a:pPr>
            <a:endParaRPr lang="en-GB" sz="30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679450" indent="-441325">
              <a:buFont typeface="Wingdings" pitchFamily="2" charset="2"/>
              <a:buChar char="§"/>
            </a:pPr>
            <a:r>
              <a:rPr lang="en-GB" sz="3000" dirty="0">
                <a:solidFill>
                  <a:schemeClr val="tx2"/>
                </a:solidFill>
                <a:latin typeface="Verdana" panose="020B0604030504040204" pitchFamily="34" charset="0"/>
                <a:ea typeface="Verdana" panose="020B0604030504040204" pitchFamily="34" charset="0"/>
                <a:cs typeface="Verdana" panose="020B0604030504040204" pitchFamily="34" charset="0"/>
              </a:rPr>
              <a:t>No concrete answers can be give at this point.</a:t>
            </a:r>
          </a:p>
          <a:p>
            <a:pPr marL="679450" indent="-441325">
              <a:buFont typeface="Wingdings" pitchFamily="2" charset="2"/>
              <a:buChar char="§"/>
            </a:pPr>
            <a:endParaRPr lang="en-GB" sz="30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679450" indent="-441325">
              <a:buFont typeface="Wingdings" pitchFamily="2" charset="2"/>
              <a:buChar char="§"/>
            </a:pPr>
            <a:r>
              <a:rPr lang="en-GB" sz="3000" dirty="0">
                <a:solidFill>
                  <a:schemeClr val="tx2"/>
                </a:solidFill>
                <a:latin typeface="Verdana" panose="020B0604030504040204" pitchFamily="34" charset="0"/>
                <a:ea typeface="Verdana" panose="020B0604030504040204" pitchFamily="34" charset="0"/>
                <a:cs typeface="Verdana" panose="020B0604030504040204" pitchFamily="34" charset="0"/>
              </a:rPr>
              <a:t>More analysis and more cases must be studied.</a:t>
            </a:r>
          </a:p>
        </p:txBody>
      </p:sp>
      <p:sp>
        <p:nvSpPr>
          <p:cNvPr id="6" name="Título 1">
            <a:extLst>
              <a:ext uri="{FF2B5EF4-FFF2-40B4-BE49-F238E27FC236}">
                <a16:creationId xmlns:a16="http://schemas.microsoft.com/office/drawing/2014/main" id="{EDAF8A1B-C3A0-5042-978D-275EA25875CF}"/>
              </a:ext>
            </a:extLst>
          </p:cNvPr>
          <p:cNvSpPr>
            <a:spLocks noGrp="1"/>
          </p:cNvSpPr>
          <p:nvPr>
            <p:ph type="title"/>
          </p:nvPr>
        </p:nvSpPr>
        <p:spPr>
          <a:xfrm>
            <a:off x="371668" y="459070"/>
            <a:ext cx="11094098" cy="1593664"/>
          </a:xfrm>
        </p:spPr>
        <p:txBody>
          <a:bodyPr>
            <a:normAutofit/>
          </a:bodyPr>
          <a:lstStyle/>
          <a:p>
            <a:pPr>
              <a:lnSpc>
                <a:spcPct val="150000"/>
              </a:lnSpc>
            </a:pPr>
            <a:r>
              <a:rPr lang="en-GB" sz="3400" u="sng"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DISCUSSION</a:t>
            </a:r>
            <a:br>
              <a:rPr lang="en-GB" sz="2800" u="sng"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br>
            <a:r>
              <a:rPr lang="en-GB"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What do we see comparing images?</a:t>
            </a:r>
          </a:p>
        </p:txBody>
      </p:sp>
    </p:spTree>
    <p:extLst>
      <p:ext uri="{BB962C8B-B14F-4D97-AF65-F5344CB8AC3E}">
        <p14:creationId xmlns:p14="http://schemas.microsoft.com/office/powerpoint/2010/main" val="3933716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911F29-283F-6E4F-B942-51ACFC55E7FE}"/>
              </a:ext>
            </a:extLst>
          </p:cNvPr>
          <p:cNvSpPr>
            <a:spLocks noGrp="1"/>
          </p:cNvSpPr>
          <p:nvPr>
            <p:ph type="title"/>
          </p:nvPr>
        </p:nvSpPr>
        <p:spPr>
          <a:xfrm>
            <a:off x="539622" y="376260"/>
            <a:ext cx="10515600" cy="1325563"/>
          </a:xfrm>
        </p:spPr>
        <p:txBody>
          <a:bodyPr>
            <a:normAutofit/>
          </a:bodyPr>
          <a:lstStyle/>
          <a:p>
            <a:r>
              <a:rPr lang="es-ES" sz="3400" u="sng"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CONCLUSIONS</a:t>
            </a:r>
          </a:p>
        </p:txBody>
      </p:sp>
      <p:sp>
        <p:nvSpPr>
          <p:cNvPr id="3" name="Marcador de contenido 2">
            <a:extLst>
              <a:ext uri="{FF2B5EF4-FFF2-40B4-BE49-F238E27FC236}">
                <a16:creationId xmlns:a16="http://schemas.microsoft.com/office/drawing/2014/main" id="{99A80030-2D1B-264F-89BD-B38158AF70D6}"/>
              </a:ext>
            </a:extLst>
          </p:cNvPr>
          <p:cNvSpPr>
            <a:spLocks noGrp="1"/>
          </p:cNvSpPr>
          <p:nvPr>
            <p:ph idx="1"/>
          </p:nvPr>
        </p:nvSpPr>
        <p:spPr>
          <a:xfrm>
            <a:off x="539622" y="2030899"/>
            <a:ext cx="11198290" cy="3642114"/>
          </a:xfrm>
        </p:spPr>
        <p:txBody>
          <a:bodyPr>
            <a:normAutofit/>
          </a:bodyPr>
          <a:lstStyle/>
          <a:p>
            <a:pPr marL="717550" indent="-571500">
              <a:buFont typeface="Wingdings" pitchFamily="2" charset="2"/>
              <a:buChar char="§"/>
            </a:pPr>
            <a:r>
              <a:rPr lang="en-GB" sz="3000" dirty="0">
                <a:solidFill>
                  <a:schemeClr val="tx2"/>
                </a:solidFill>
                <a:latin typeface="Verdana" panose="020B0604030504040204" pitchFamily="34" charset="0"/>
                <a:ea typeface="Verdana" panose="020B0604030504040204" pitchFamily="34" charset="0"/>
                <a:cs typeface="Verdana" panose="020B0604030504040204" pitchFamily="34" charset="0"/>
              </a:rPr>
              <a:t>A correlation have been found between / no correlation have been found¿?</a:t>
            </a:r>
          </a:p>
          <a:p>
            <a:pPr>
              <a:buFont typeface="Wingdings" pitchFamily="2" charset="2"/>
              <a:buChar char="§"/>
            </a:pPr>
            <a:endParaRPr lang="en-GB" sz="30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717550" indent="-534988">
              <a:buFont typeface="Wingdings" pitchFamily="2" charset="2"/>
              <a:buChar char="§"/>
            </a:pPr>
            <a:r>
              <a:rPr lang="en-GB" sz="3000" dirty="0">
                <a:solidFill>
                  <a:schemeClr val="tx2"/>
                </a:solidFill>
                <a:latin typeface="Verdana" panose="020B0604030504040204" pitchFamily="34" charset="0"/>
                <a:ea typeface="Verdana" panose="020B0604030504040204" pitchFamily="34" charset="0"/>
                <a:cs typeface="Verdana" panose="020B0604030504040204" pitchFamily="34" charset="0"/>
              </a:rPr>
              <a:t>No specific factors have been determined yet in relation to the different types of wear.</a:t>
            </a:r>
          </a:p>
        </p:txBody>
      </p:sp>
    </p:spTree>
    <p:extLst>
      <p:ext uri="{BB962C8B-B14F-4D97-AF65-F5344CB8AC3E}">
        <p14:creationId xmlns:p14="http://schemas.microsoft.com/office/powerpoint/2010/main" val="2715522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F6307D-104C-B141-9EA6-868C188DC01C}"/>
              </a:ext>
            </a:extLst>
          </p:cNvPr>
          <p:cNvSpPr>
            <a:spLocks noGrp="1"/>
          </p:cNvSpPr>
          <p:nvPr>
            <p:ph type="title"/>
          </p:nvPr>
        </p:nvSpPr>
        <p:spPr>
          <a:xfrm>
            <a:off x="688912" y="-132834"/>
            <a:ext cx="10515600" cy="1325563"/>
          </a:xfrm>
        </p:spPr>
        <p:txBody>
          <a:bodyPr>
            <a:normAutofit/>
          </a:bodyPr>
          <a:lstStyle/>
          <a:p>
            <a:r>
              <a:rPr lang="es-ES" sz="2800" u="sng"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REFERENCES</a:t>
            </a:r>
          </a:p>
        </p:txBody>
      </p:sp>
      <p:sp>
        <p:nvSpPr>
          <p:cNvPr id="3" name="Marcador de contenido 2">
            <a:extLst>
              <a:ext uri="{FF2B5EF4-FFF2-40B4-BE49-F238E27FC236}">
                <a16:creationId xmlns:a16="http://schemas.microsoft.com/office/drawing/2014/main" id="{472EC27B-DF9A-3E47-9C36-BB12E3200AB9}"/>
              </a:ext>
            </a:extLst>
          </p:cNvPr>
          <p:cNvSpPr>
            <a:spLocks noGrp="1"/>
          </p:cNvSpPr>
          <p:nvPr>
            <p:ph idx="1"/>
          </p:nvPr>
        </p:nvSpPr>
        <p:spPr>
          <a:xfrm>
            <a:off x="763556" y="963931"/>
            <a:ext cx="10862388" cy="5890628"/>
          </a:xfrm>
        </p:spPr>
        <p:txBody>
          <a:bodyPr>
            <a:noAutofit/>
          </a:bodyPr>
          <a:lstStyle/>
          <a:p>
            <a:pPr>
              <a:spcBef>
                <a:spcPts val="400"/>
              </a:spcBef>
            </a:pPr>
            <a:r>
              <a:rPr lang="en-US" sz="1400" dirty="0" err="1">
                <a:latin typeface="Verdana" panose="020B0604030504040204" pitchFamily="34" charset="0"/>
                <a:ea typeface="Verdana" panose="020B0604030504040204" pitchFamily="34" charset="0"/>
                <a:cs typeface="Verdana" panose="020B0604030504040204" pitchFamily="34" charset="0"/>
              </a:rPr>
              <a:t>Dzakovich</a:t>
            </a:r>
            <a:r>
              <a:rPr lang="en-US" sz="1400" dirty="0">
                <a:latin typeface="Verdana" panose="020B0604030504040204" pitchFamily="34" charset="0"/>
                <a:ea typeface="Verdana" panose="020B0604030504040204" pitchFamily="34" charset="0"/>
                <a:cs typeface="Verdana" panose="020B0604030504040204" pitchFamily="34" charset="0"/>
              </a:rPr>
              <a:t> JJ, </a:t>
            </a:r>
            <a:r>
              <a:rPr lang="en-US" sz="1400" dirty="0" err="1">
                <a:latin typeface="Verdana" panose="020B0604030504040204" pitchFamily="34" charset="0"/>
                <a:ea typeface="Verdana" panose="020B0604030504040204" pitchFamily="34" charset="0"/>
                <a:cs typeface="Verdana" panose="020B0604030504040204" pitchFamily="34" charset="0"/>
              </a:rPr>
              <a:t>Oslak</a:t>
            </a:r>
            <a:r>
              <a:rPr lang="en-US" sz="1400" dirty="0">
                <a:latin typeface="Verdana" panose="020B0604030504040204" pitchFamily="34" charset="0"/>
                <a:ea typeface="Verdana" panose="020B0604030504040204" pitchFamily="34" charset="0"/>
                <a:cs typeface="Verdana" panose="020B0604030504040204" pitchFamily="34" charset="0"/>
              </a:rPr>
              <a:t> D. In vitro effects of acid challenge on incisal/occlusal cupping/cratering. J </a:t>
            </a:r>
            <a:r>
              <a:rPr lang="en-US" sz="1400" dirty="0" err="1">
                <a:latin typeface="Verdana" panose="020B0604030504040204" pitchFamily="34" charset="0"/>
                <a:ea typeface="Verdana" panose="020B0604030504040204" pitchFamily="34" charset="0"/>
                <a:cs typeface="Verdana" panose="020B0604030504040204" pitchFamily="34" charset="0"/>
              </a:rPr>
              <a:t>Prosthet</a:t>
            </a:r>
            <a:r>
              <a:rPr lang="en-US" sz="1400" dirty="0">
                <a:latin typeface="Verdana" panose="020B0604030504040204" pitchFamily="34" charset="0"/>
                <a:ea typeface="Verdana" panose="020B0604030504040204" pitchFamily="34" charset="0"/>
                <a:cs typeface="Verdana" panose="020B0604030504040204" pitchFamily="34" charset="0"/>
              </a:rPr>
              <a:t> Dent. 2017;117(1):124-131.</a:t>
            </a:r>
            <a:endParaRPr lang="es-ES" sz="1400" dirty="0">
              <a:latin typeface="Verdana" panose="020B0604030504040204" pitchFamily="34" charset="0"/>
              <a:ea typeface="Verdana" panose="020B0604030504040204" pitchFamily="34" charset="0"/>
              <a:cs typeface="Verdana" panose="020B0604030504040204" pitchFamily="34" charset="0"/>
            </a:endParaRPr>
          </a:p>
          <a:p>
            <a:pPr marL="0" indent="0">
              <a:spcBef>
                <a:spcPts val="400"/>
              </a:spcBef>
              <a:buNone/>
            </a:pPr>
            <a:r>
              <a:rPr lang="en-US" sz="1400" dirty="0">
                <a:latin typeface="Verdana" panose="020B0604030504040204" pitchFamily="34" charset="0"/>
                <a:ea typeface="Verdana" panose="020B0604030504040204" pitchFamily="34" charset="0"/>
                <a:cs typeface="Verdana" panose="020B0604030504040204" pitchFamily="34" charset="0"/>
              </a:rPr>
              <a:t> </a:t>
            </a:r>
            <a:endParaRPr lang="es-ES" sz="1400" dirty="0">
              <a:latin typeface="Verdana" panose="020B0604030504040204" pitchFamily="34" charset="0"/>
              <a:ea typeface="Verdana" panose="020B0604030504040204" pitchFamily="34" charset="0"/>
              <a:cs typeface="Verdana" panose="020B0604030504040204" pitchFamily="34" charset="0"/>
            </a:endParaRPr>
          </a:p>
          <a:p>
            <a:pPr>
              <a:spcBef>
                <a:spcPts val="400"/>
              </a:spcBef>
            </a:pPr>
            <a:r>
              <a:rPr lang="en-US" sz="1400" dirty="0">
                <a:latin typeface="Verdana" panose="020B0604030504040204" pitchFamily="34" charset="0"/>
                <a:ea typeface="Verdana" panose="020B0604030504040204" pitchFamily="34" charset="0"/>
                <a:cs typeface="Verdana" panose="020B0604030504040204" pitchFamily="34" charset="0"/>
              </a:rPr>
              <a:t>Academy of General Dentistry. What you told us about tooth erosion. Academy of General Dentistry Impact. 2007;35(N6):19-21.</a:t>
            </a:r>
            <a:endParaRPr lang="es-ES" sz="1400" dirty="0">
              <a:latin typeface="Verdana" panose="020B0604030504040204" pitchFamily="34" charset="0"/>
              <a:ea typeface="Verdana" panose="020B0604030504040204" pitchFamily="34" charset="0"/>
              <a:cs typeface="Verdana" panose="020B0604030504040204" pitchFamily="34" charset="0"/>
            </a:endParaRPr>
          </a:p>
          <a:p>
            <a:pPr marL="0" indent="0">
              <a:spcBef>
                <a:spcPts val="400"/>
              </a:spcBef>
              <a:buNone/>
            </a:pPr>
            <a:r>
              <a:rPr lang="en-US" sz="1400" dirty="0">
                <a:latin typeface="Verdana" panose="020B0604030504040204" pitchFamily="34" charset="0"/>
                <a:ea typeface="Verdana" panose="020B0604030504040204" pitchFamily="34" charset="0"/>
                <a:cs typeface="Verdana" panose="020B0604030504040204" pitchFamily="34" charset="0"/>
              </a:rPr>
              <a:t> </a:t>
            </a:r>
            <a:endParaRPr lang="es-ES" sz="1400" dirty="0">
              <a:latin typeface="Verdana" panose="020B0604030504040204" pitchFamily="34" charset="0"/>
              <a:ea typeface="Verdana" panose="020B0604030504040204" pitchFamily="34" charset="0"/>
              <a:cs typeface="Verdana" panose="020B0604030504040204" pitchFamily="34" charset="0"/>
            </a:endParaRPr>
          </a:p>
          <a:p>
            <a:pPr>
              <a:spcBef>
                <a:spcPts val="400"/>
              </a:spcBef>
            </a:pPr>
            <a:r>
              <a:rPr lang="en-US" sz="1400" dirty="0">
                <a:latin typeface="Verdana" panose="020B0604030504040204" pitchFamily="34" charset="0"/>
                <a:ea typeface="Verdana" panose="020B0604030504040204" pitchFamily="34" charset="0"/>
                <a:cs typeface="Verdana" panose="020B0604030504040204" pitchFamily="34" charset="0"/>
              </a:rPr>
              <a:t>The Journal of prosthetic Dentistry. The Glossary of prosthodontics terms. J </a:t>
            </a:r>
            <a:r>
              <a:rPr lang="en-US" sz="1400" dirty="0" err="1">
                <a:latin typeface="Verdana" panose="020B0604030504040204" pitchFamily="34" charset="0"/>
                <a:ea typeface="Verdana" panose="020B0604030504040204" pitchFamily="34" charset="0"/>
                <a:cs typeface="Verdana" panose="020B0604030504040204" pitchFamily="34" charset="0"/>
              </a:rPr>
              <a:t>Prosthet</a:t>
            </a:r>
            <a:r>
              <a:rPr lang="en-US" sz="1400" dirty="0">
                <a:latin typeface="Verdana" panose="020B0604030504040204" pitchFamily="34" charset="0"/>
                <a:ea typeface="Verdana" panose="020B0604030504040204" pitchFamily="34" charset="0"/>
                <a:cs typeface="Verdana" panose="020B0604030504040204" pitchFamily="34" charset="0"/>
              </a:rPr>
              <a:t> Dent 2005; 94:10-92.</a:t>
            </a:r>
            <a:endParaRPr lang="es-ES" sz="1400" dirty="0">
              <a:latin typeface="Verdana" panose="020B0604030504040204" pitchFamily="34" charset="0"/>
              <a:ea typeface="Verdana" panose="020B0604030504040204" pitchFamily="34" charset="0"/>
              <a:cs typeface="Verdana" panose="020B0604030504040204" pitchFamily="34" charset="0"/>
            </a:endParaRPr>
          </a:p>
          <a:p>
            <a:pPr marL="0" indent="0">
              <a:spcBef>
                <a:spcPts val="400"/>
              </a:spcBef>
              <a:buNone/>
            </a:pPr>
            <a:r>
              <a:rPr lang="en-US" sz="1400" dirty="0">
                <a:latin typeface="Verdana" panose="020B0604030504040204" pitchFamily="34" charset="0"/>
                <a:ea typeface="Verdana" panose="020B0604030504040204" pitchFamily="34" charset="0"/>
                <a:cs typeface="Verdana" panose="020B0604030504040204" pitchFamily="34" charset="0"/>
              </a:rPr>
              <a:t> </a:t>
            </a:r>
            <a:endParaRPr lang="es-ES" sz="1400" dirty="0">
              <a:latin typeface="Verdana" panose="020B0604030504040204" pitchFamily="34" charset="0"/>
              <a:ea typeface="Verdana" panose="020B0604030504040204" pitchFamily="34" charset="0"/>
              <a:cs typeface="Verdana" panose="020B0604030504040204" pitchFamily="34" charset="0"/>
            </a:endParaRPr>
          </a:p>
          <a:p>
            <a:pPr>
              <a:spcBef>
                <a:spcPts val="400"/>
              </a:spcBef>
            </a:pPr>
            <a:r>
              <a:rPr lang="es-ES" sz="1400" dirty="0" err="1">
                <a:latin typeface="Verdana" panose="020B0604030504040204" pitchFamily="34" charset="0"/>
                <a:ea typeface="Verdana" panose="020B0604030504040204" pitchFamily="34" charset="0"/>
                <a:cs typeface="Verdana" panose="020B0604030504040204" pitchFamily="34" charset="0"/>
              </a:rPr>
              <a:t>Nascimiento</a:t>
            </a:r>
            <a:r>
              <a:rPr lang="es-ES" sz="1400" dirty="0">
                <a:latin typeface="Verdana" panose="020B0604030504040204" pitchFamily="34" charset="0"/>
                <a:ea typeface="Verdana" panose="020B0604030504040204" pitchFamily="34" charset="0"/>
                <a:cs typeface="Verdana" panose="020B0604030504040204" pitchFamily="34" charset="0"/>
              </a:rPr>
              <a:t> M et al. </a:t>
            </a:r>
            <a:r>
              <a:rPr lang="es-ES" sz="1400" dirty="0" err="1">
                <a:latin typeface="Verdana" panose="020B0604030504040204" pitchFamily="34" charset="0"/>
                <a:ea typeface="Verdana" panose="020B0604030504040204" pitchFamily="34" charset="0"/>
                <a:cs typeface="Verdana" panose="020B0604030504040204" pitchFamily="34" charset="0"/>
              </a:rPr>
              <a:t>Abfraction</a:t>
            </a:r>
            <a:r>
              <a:rPr lang="es-ES" sz="1400" dirty="0">
                <a:latin typeface="Verdana" panose="020B0604030504040204" pitchFamily="34" charset="0"/>
                <a:ea typeface="Verdana" panose="020B0604030504040204" pitchFamily="34" charset="0"/>
                <a:cs typeface="Verdana" panose="020B0604030504040204" pitchFamily="34" charset="0"/>
              </a:rPr>
              <a:t> </a:t>
            </a:r>
            <a:r>
              <a:rPr lang="es-ES" sz="1400" dirty="0" err="1">
                <a:latin typeface="Verdana" panose="020B0604030504040204" pitchFamily="34" charset="0"/>
                <a:ea typeface="Verdana" panose="020B0604030504040204" pitchFamily="34" charset="0"/>
                <a:cs typeface="Verdana" panose="020B0604030504040204" pitchFamily="34" charset="0"/>
              </a:rPr>
              <a:t>lesions</a:t>
            </a:r>
            <a:r>
              <a:rPr lang="es-ES" sz="1400" dirty="0">
                <a:latin typeface="Verdana" panose="020B0604030504040204" pitchFamily="34" charset="0"/>
                <a:ea typeface="Verdana" panose="020B0604030504040204" pitchFamily="34" charset="0"/>
                <a:cs typeface="Verdana" panose="020B0604030504040204" pitchFamily="34" charset="0"/>
              </a:rPr>
              <a:t>. </a:t>
            </a:r>
            <a:r>
              <a:rPr lang="en-US" sz="1400" dirty="0">
                <a:latin typeface="Verdana" panose="020B0604030504040204" pitchFamily="34" charset="0"/>
                <a:ea typeface="Verdana" panose="020B0604030504040204" pitchFamily="34" charset="0"/>
                <a:cs typeface="Verdana" panose="020B0604030504040204" pitchFamily="34" charset="0"/>
              </a:rPr>
              <a:t>Etiology, diagnosis, and treatment options. </a:t>
            </a:r>
            <a:r>
              <a:rPr lang="en-US" sz="1400" dirty="0" err="1">
                <a:latin typeface="Verdana" panose="020B0604030504040204" pitchFamily="34" charset="0"/>
                <a:ea typeface="Verdana" panose="020B0604030504040204" pitchFamily="34" charset="0"/>
                <a:cs typeface="Verdana" panose="020B0604030504040204" pitchFamily="34" charset="0"/>
              </a:rPr>
              <a:t>Clin</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Cosmet</a:t>
            </a:r>
            <a:r>
              <a:rPr lang="en-US" sz="1400" dirty="0">
                <a:latin typeface="Verdana" panose="020B0604030504040204" pitchFamily="34" charset="0"/>
                <a:ea typeface="Verdana" panose="020B0604030504040204" pitchFamily="34" charset="0"/>
                <a:cs typeface="Verdana" panose="020B0604030504040204" pitchFamily="34" charset="0"/>
              </a:rPr>
              <a:t> </a:t>
            </a:r>
            <a:r>
              <a:rPr lang="en-US" sz="1400" dirty="0" err="1">
                <a:latin typeface="Verdana" panose="020B0604030504040204" pitchFamily="34" charset="0"/>
                <a:ea typeface="Verdana" panose="020B0604030504040204" pitchFamily="34" charset="0"/>
                <a:cs typeface="Verdana" panose="020B0604030504040204" pitchFamily="34" charset="0"/>
              </a:rPr>
              <a:t>Investig</a:t>
            </a:r>
            <a:r>
              <a:rPr lang="en-US" sz="1400" dirty="0">
                <a:latin typeface="Verdana" panose="020B0604030504040204" pitchFamily="34" charset="0"/>
                <a:ea typeface="Verdana" panose="020B0604030504040204" pitchFamily="34" charset="0"/>
                <a:cs typeface="Verdana" panose="020B0604030504040204" pitchFamily="34" charset="0"/>
              </a:rPr>
              <a:t> Dent 2016; 8:79-87.</a:t>
            </a:r>
            <a:endParaRPr lang="es-ES" sz="1400" dirty="0">
              <a:latin typeface="Verdana" panose="020B0604030504040204" pitchFamily="34" charset="0"/>
              <a:ea typeface="Verdana" panose="020B0604030504040204" pitchFamily="34" charset="0"/>
              <a:cs typeface="Verdana" panose="020B0604030504040204" pitchFamily="34" charset="0"/>
            </a:endParaRPr>
          </a:p>
          <a:p>
            <a:pPr marL="0" indent="0">
              <a:spcBef>
                <a:spcPts val="400"/>
              </a:spcBef>
              <a:buNone/>
            </a:pPr>
            <a:r>
              <a:rPr lang="en-US" sz="1400" dirty="0">
                <a:latin typeface="Verdana" panose="020B0604030504040204" pitchFamily="34" charset="0"/>
                <a:ea typeface="Verdana" panose="020B0604030504040204" pitchFamily="34" charset="0"/>
                <a:cs typeface="Verdana" panose="020B0604030504040204" pitchFamily="34" charset="0"/>
              </a:rPr>
              <a:t> </a:t>
            </a:r>
            <a:endParaRPr lang="es-ES" sz="1400" dirty="0">
              <a:latin typeface="Verdana" panose="020B0604030504040204" pitchFamily="34" charset="0"/>
              <a:ea typeface="Verdana" panose="020B0604030504040204" pitchFamily="34" charset="0"/>
              <a:cs typeface="Verdana" panose="020B0604030504040204" pitchFamily="34" charset="0"/>
            </a:endParaRPr>
          </a:p>
          <a:p>
            <a:pPr>
              <a:spcBef>
                <a:spcPts val="400"/>
              </a:spcBef>
            </a:pPr>
            <a:r>
              <a:rPr lang="en-US" sz="1400" dirty="0" err="1">
                <a:latin typeface="Verdana" panose="020B0604030504040204" pitchFamily="34" charset="0"/>
                <a:ea typeface="Verdana" panose="020B0604030504040204" pitchFamily="34" charset="0"/>
                <a:cs typeface="Verdana" panose="020B0604030504040204" pitchFamily="34" charset="0"/>
              </a:rPr>
              <a:t>Chronopoulos</a:t>
            </a:r>
            <a:r>
              <a:rPr lang="en-US" sz="1400" dirty="0">
                <a:latin typeface="Verdana" panose="020B0604030504040204" pitchFamily="34" charset="0"/>
                <a:ea typeface="Verdana" panose="020B0604030504040204" pitchFamily="34" charset="0"/>
                <a:cs typeface="Verdana" panose="020B0604030504040204" pitchFamily="34" charset="0"/>
              </a:rPr>
              <a:t> V et al. Complete mouth rehabilitation and gastroesophageal reflux disease: conventional and contemporary treatment approaches. J </a:t>
            </a:r>
            <a:r>
              <a:rPr lang="en-US" sz="1400" dirty="0" err="1">
                <a:latin typeface="Verdana" panose="020B0604030504040204" pitchFamily="34" charset="0"/>
                <a:ea typeface="Verdana" panose="020B0604030504040204" pitchFamily="34" charset="0"/>
                <a:cs typeface="Verdana" panose="020B0604030504040204" pitchFamily="34" charset="0"/>
              </a:rPr>
              <a:t>Prosthet</a:t>
            </a:r>
            <a:r>
              <a:rPr lang="en-US" sz="1400" dirty="0">
                <a:latin typeface="Verdana" panose="020B0604030504040204" pitchFamily="34" charset="0"/>
                <a:ea typeface="Verdana" panose="020B0604030504040204" pitchFamily="34" charset="0"/>
                <a:cs typeface="Verdana" panose="020B0604030504040204" pitchFamily="34" charset="0"/>
              </a:rPr>
              <a:t> Dent. 2017;117(1):1-7.</a:t>
            </a:r>
            <a:endParaRPr lang="es-ES" sz="1400" dirty="0">
              <a:latin typeface="Verdana" panose="020B0604030504040204" pitchFamily="34" charset="0"/>
              <a:ea typeface="Verdana" panose="020B0604030504040204" pitchFamily="34" charset="0"/>
              <a:cs typeface="Verdana" panose="020B0604030504040204" pitchFamily="34" charset="0"/>
            </a:endParaRPr>
          </a:p>
          <a:p>
            <a:pPr marL="0" indent="0">
              <a:spcBef>
                <a:spcPts val="400"/>
              </a:spcBef>
              <a:buNone/>
            </a:pPr>
            <a:r>
              <a:rPr lang="en-US" sz="1400" dirty="0">
                <a:latin typeface="Verdana" panose="020B0604030504040204" pitchFamily="34" charset="0"/>
                <a:ea typeface="Verdana" panose="020B0604030504040204" pitchFamily="34" charset="0"/>
                <a:cs typeface="Verdana" panose="020B0604030504040204" pitchFamily="34" charset="0"/>
              </a:rPr>
              <a:t> </a:t>
            </a:r>
            <a:endParaRPr lang="es-ES" sz="1400" dirty="0">
              <a:latin typeface="Verdana" panose="020B0604030504040204" pitchFamily="34" charset="0"/>
              <a:ea typeface="Verdana" panose="020B0604030504040204" pitchFamily="34" charset="0"/>
              <a:cs typeface="Verdana" panose="020B0604030504040204" pitchFamily="34" charset="0"/>
            </a:endParaRPr>
          </a:p>
          <a:p>
            <a:pPr>
              <a:spcBef>
                <a:spcPts val="400"/>
              </a:spcBef>
            </a:pPr>
            <a:r>
              <a:rPr lang="en-US" sz="1400" dirty="0" err="1">
                <a:latin typeface="Verdana" panose="020B0604030504040204" pitchFamily="34" charset="0"/>
                <a:ea typeface="Verdana" panose="020B0604030504040204" pitchFamily="34" charset="0"/>
                <a:cs typeface="Verdana" panose="020B0604030504040204" pitchFamily="34" charset="0"/>
              </a:rPr>
              <a:t>Litonjua</a:t>
            </a:r>
            <a:r>
              <a:rPr lang="en-US" sz="1400" dirty="0">
                <a:latin typeface="Verdana" panose="020B0604030504040204" pitchFamily="34" charset="0"/>
                <a:ea typeface="Verdana" panose="020B0604030504040204" pitchFamily="34" charset="0"/>
                <a:cs typeface="Verdana" panose="020B0604030504040204" pitchFamily="34" charset="0"/>
              </a:rPr>
              <a:t> LA et al. Tooth wear: attrition, erosion and abrasion. </a:t>
            </a:r>
            <a:r>
              <a:rPr lang="en-US" sz="1400" dirty="0" err="1">
                <a:latin typeface="Verdana" panose="020B0604030504040204" pitchFamily="34" charset="0"/>
                <a:ea typeface="Verdana" panose="020B0604030504040204" pitchFamily="34" charset="0"/>
                <a:cs typeface="Verdana" panose="020B0604030504040204" pitchFamily="34" charset="0"/>
              </a:rPr>
              <a:t>Restor</a:t>
            </a:r>
            <a:r>
              <a:rPr lang="en-US" sz="1400" dirty="0">
                <a:latin typeface="Verdana" panose="020B0604030504040204" pitchFamily="34" charset="0"/>
                <a:ea typeface="Verdana" panose="020B0604030504040204" pitchFamily="34" charset="0"/>
                <a:cs typeface="Verdana" panose="020B0604030504040204" pitchFamily="34" charset="0"/>
              </a:rPr>
              <a:t> Dent. 2003;34(6):435-446.</a:t>
            </a:r>
            <a:endParaRPr lang="es-ES" sz="1400" dirty="0">
              <a:latin typeface="Verdana" panose="020B0604030504040204" pitchFamily="34" charset="0"/>
              <a:ea typeface="Verdana" panose="020B0604030504040204" pitchFamily="34" charset="0"/>
              <a:cs typeface="Verdana" panose="020B0604030504040204" pitchFamily="34" charset="0"/>
            </a:endParaRPr>
          </a:p>
          <a:p>
            <a:pPr marL="0" indent="0">
              <a:spcBef>
                <a:spcPts val="400"/>
              </a:spcBef>
              <a:buNone/>
            </a:pPr>
            <a:r>
              <a:rPr lang="en-US" sz="1400" dirty="0">
                <a:latin typeface="Verdana" panose="020B0604030504040204" pitchFamily="34" charset="0"/>
                <a:ea typeface="Verdana" panose="020B0604030504040204" pitchFamily="34" charset="0"/>
                <a:cs typeface="Verdana" panose="020B0604030504040204" pitchFamily="34" charset="0"/>
              </a:rPr>
              <a:t> </a:t>
            </a:r>
            <a:endParaRPr lang="es-ES" sz="1400" dirty="0">
              <a:latin typeface="Verdana" panose="020B0604030504040204" pitchFamily="34" charset="0"/>
              <a:ea typeface="Verdana" panose="020B0604030504040204" pitchFamily="34" charset="0"/>
              <a:cs typeface="Verdana" panose="020B0604030504040204" pitchFamily="34" charset="0"/>
            </a:endParaRPr>
          </a:p>
          <a:p>
            <a:pPr>
              <a:spcBef>
                <a:spcPts val="400"/>
              </a:spcBef>
            </a:pPr>
            <a:r>
              <a:rPr lang="en-US" sz="1400" dirty="0" err="1">
                <a:latin typeface="Verdana" panose="020B0604030504040204" pitchFamily="34" charset="0"/>
                <a:ea typeface="Verdana" panose="020B0604030504040204" pitchFamily="34" charset="0"/>
                <a:cs typeface="Verdana" panose="020B0604030504040204" pitchFamily="34" charset="0"/>
              </a:rPr>
              <a:t>Levrini</a:t>
            </a:r>
            <a:r>
              <a:rPr lang="en-US" sz="1400" dirty="0">
                <a:latin typeface="Verdana" panose="020B0604030504040204" pitchFamily="34" charset="0"/>
                <a:ea typeface="Verdana" panose="020B0604030504040204" pitchFamily="34" charset="0"/>
                <a:cs typeface="Verdana" panose="020B0604030504040204" pitchFamily="34" charset="0"/>
              </a:rPr>
              <a:t> L, Di Benedetto G, </a:t>
            </a:r>
            <a:r>
              <a:rPr lang="en-US" sz="1400" dirty="0" err="1">
                <a:latin typeface="Verdana" panose="020B0604030504040204" pitchFamily="34" charset="0"/>
                <a:ea typeface="Verdana" panose="020B0604030504040204" pitchFamily="34" charset="0"/>
                <a:cs typeface="Verdana" panose="020B0604030504040204" pitchFamily="34" charset="0"/>
              </a:rPr>
              <a:t>Raspanti</a:t>
            </a:r>
            <a:r>
              <a:rPr lang="en-US" sz="1400" dirty="0">
                <a:latin typeface="Verdana" panose="020B0604030504040204" pitchFamily="34" charset="0"/>
                <a:ea typeface="Verdana" panose="020B0604030504040204" pitchFamily="34" charset="0"/>
                <a:cs typeface="Verdana" panose="020B0604030504040204" pitchFamily="34" charset="0"/>
              </a:rPr>
              <a:t> M. Dental Wear: A scanning Electron Microscope Study. Biomed Res Int. 2014;340435:7pg.</a:t>
            </a:r>
            <a:endParaRPr lang="es-ES" sz="1400" dirty="0">
              <a:latin typeface="Verdana" panose="020B0604030504040204" pitchFamily="34" charset="0"/>
              <a:ea typeface="Verdana" panose="020B0604030504040204" pitchFamily="34" charset="0"/>
              <a:cs typeface="Verdana" panose="020B0604030504040204" pitchFamily="34" charset="0"/>
            </a:endParaRPr>
          </a:p>
          <a:p>
            <a:pPr marL="0" indent="0">
              <a:spcBef>
                <a:spcPts val="400"/>
              </a:spcBef>
              <a:buNone/>
            </a:pPr>
            <a:r>
              <a:rPr lang="en-US" sz="1400" dirty="0">
                <a:latin typeface="Verdana" panose="020B0604030504040204" pitchFamily="34" charset="0"/>
                <a:ea typeface="Verdana" panose="020B0604030504040204" pitchFamily="34" charset="0"/>
                <a:cs typeface="Verdana" panose="020B0604030504040204" pitchFamily="34" charset="0"/>
              </a:rPr>
              <a:t> </a:t>
            </a:r>
            <a:endParaRPr lang="es-ES" sz="1400" dirty="0">
              <a:latin typeface="Verdana" panose="020B0604030504040204" pitchFamily="34" charset="0"/>
              <a:ea typeface="Verdana" panose="020B0604030504040204" pitchFamily="34" charset="0"/>
              <a:cs typeface="Verdana" panose="020B0604030504040204" pitchFamily="34" charset="0"/>
            </a:endParaRPr>
          </a:p>
          <a:p>
            <a:pPr>
              <a:spcBef>
                <a:spcPts val="400"/>
              </a:spcBef>
            </a:pPr>
            <a:r>
              <a:rPr lang="en-US" sz="1400" dirty="0" err="1">
                <a:latin typeface="Verdana" panose="020B0604030504040204" pitchFamily="34" charset="0"/>
                <a:ea typeface="Verdana" panose="020B0604030504040204" pitchFamily="34" charset="0"/>
                <a:cs typeface="Verdana" panose="020B0604030504040204" pitchFamily="34" charset="0"/>
              </a:rPr>
              <a:t>Telles</a:t>
            </a:r>
            <a:r>
              <a:rPr lang="en-US" sz="1400" dirty="0">
                <a:latin typeface="Verdana" panose="020B0604030504040204" pitchFamily="34" charset="0"/>
                <a:ea typeface="Verdana" panose="020B0604030504040204" pitchFamily="34" charset="0"/>
                <a:cs typeface="Verdana" panose="020B0604030504040204" pitchFamily="34" charset="0"/>
              </a:rPr>
              <a:t> D et al. Prevalence of </a:t>
            </a:r>
            <a:r>
              <a:rPr lang="en-US" sz="1400" dirty="0" err="1">
                <a:latin typeface="Verdana" panose="020B0604030504040204" pitchFamily="34" charset="0"/>
                <a:ea typeface="Verdana" panose="020B0604030504040204" pitchFamily="34" charset="0"/>
                <a:cs typeface="Verdana" panose="020B0604030504040204" pitchFamily="34" charset="0"/>
              </a:rPr>
              <a:t>noncarious</a:t>
            </a:r>
            <a:r>
              <a:rPr lang="en-US" sz="1400" dirty="0">
                <a:latin typeface="Verdana" panose="020B0604030504040204" pitchFamily="34" charset="0"/>
                <a:ea typeface="Verdana" panose="020B0604030504040204" pitchFamily="34" charset="0"/>
                <a:cs typeface="Verdana" panose="020B0604030504040204" pitchFamily="34" charset="0"/>
              </a:rPr>
              <a:t> cervical lesions and their relation to occlusal aspects: A clinical study. J </a:t>
            </a:r>
            <a:r>
              <a:rPr lang="en-US" sz="1400" dirty="0" err="1">
                <a:latin typeface="Verdana" panose="020B0604030504040204" pitchFamily="34" charset="0"/>
                <a:ea typeface="Verdana" panose="020B0604030504040204" pitchFamily="34" charset="0"/>
                <a:cs typeface="Verdana" panose="020B0604030504040204" pitchFamily="34" charset="0"/>
              </a:rPr>
              <a:t>Esthet</a:t>
            </a:r>
            <a:r>
              <a:rPr lang="en-US" sz="1400" dirty="0">
                <a:latin typeface="Verdana" panose="020B0604030504040204" pitchFamily="34" charset="0"/>
                <a:ea typeface="Verdana" panose="020B0604030504040204" pitchFamily="34" charset="0"/>
                <a:cs typeface="Verdana" panose="020B0604030504040204" pitchFamily="34" charset="0"/>
              </a:rPr>
              <a:t> Dent 200;12:10-15.</a:t>
            </a:r>
            <a:endParaRPr lang="es-ES" sz="1400" dirty="0">
              <a:latin typeface="Verdana" panose="020B0604030504040204" pitchFamily="34" charset="0"/>
              <a:ea typeface="Verdana" panose="020B0604030504040204" pitchFamily="34" charset="0"/>
              <a:cs typeface="Verdana" panose="020B0604030504040204" pitchFamily="34" charset="0"/>
            </a:endParaRPr>
          </a:p>
          <a:p>
            <a:pPr marL="0" indent="0">
              <a:spcBef>
                <a:spcPts val="400"/>
              </a:spcBef>
              <a:buNone/>
            </a:pPr>
            <a:r>
              <a:rPr lang="en-US" sz="1400" dirty="0">
                <a:latin typeface="Verdana" panose="020B0604030504040204" pitchFamily="34" charset="0"/>
                <a:ea typeface="Verdana" panose="020B0604030504040204" pitchFamily="34" charset="0"/>
                <a:cs typeface="Verdana" panose="020B0604030504040204" pitchFamily="34" charset="0"/>
              </a:rPr>
              <a:t> </a:t>
            </a:r>
            <a:endParaRPr lang="es-ES" sz="1400" dirty="0">
              <a:latin typeface="Verdana" panose="020B0604030504040204" pitchFamily="34" charset="0"/>
              <a:ea typeface="Verdana" panose="020B0604030504040204" pitchFamily="34" charset="0"/>
              <a:cs typeface="Verdana" panose="020B0604030504040204" pitchFamily="34" charset="0"/>
            </a:endParaRPr>
          </a:p>
          <a:p>
            <a:pPr>
              <a:spcBef>
                <a:spcPts val="400"/>
              </a:spcBef>
            </a:pPr>
            <a:r>
              <a:rPr lang="en-US" sz="1400" dirty="0" err="1">
                <a:latin typeface="Verdana" panose="020B0604030504040204" pitchFamily="34" charset="0"/>
                <a:ea typeface="Verdana" panose="020B0604030504040204" pitchFamily="34" charset="0"/>
                <a:cs typeface="Verdana" panose="020B0604030504040204" pitchFamily="34" charset="0"/>
              </a:rPr>
              <a:t>Huysman</a:t>
            </a:r>
            <a:r>
              <a:rPr lang="en-US" sz="1400" dirty="0">
                <a:latin typeface="Verdana" panose="020B0604030504040204" pitchFamily="34" charset="0"/>
                <a:ea typeface="Verdana" panose="020B0604030504040204" pitchFamily="34" charset="0"/>
                <a:cs typeface="Verdana" panose="020B0604030504040204" pitchFamily="34" charset="0"/>
              </a:rPr>
              <a:t> M.C.D.N.J.M, </a:t>
            </a:r>
            <a:r>
              <a:rPr lang="en-US" sz="1400" dirty="0" err="1">
                <a:latin typeface="Verdana" panose="020B0604030504040204" pitchFamily="34" charset="0"/>
                <a:ea typeface="Verdana" panose="020B0604030504040204" pitchFamily="34" charset="0"/>
                <a:cs typeface="Verdana" panose="020B0604030504040204" pitchFamily="34" charset="0"/>
              </a:rPr>
              <a:t>ChewH.P</a:t>
            </a:r>
            <a:r>
              <a:rPr lang="en-US" sz="1400" dirty="0">
                <a:latin typeface="Verdana" panose="020B0604030504040204" pitchFamily="34" charset="0"/>
                <a:ea typeface="Verdana" panose="020B0604030504040204" pitchFamily="34" charset="0"/>
                <a:cs typeface="Verdana" panose="020B0604030504040204" pitchFamily="34" charset="0"/>
              </a:rPr>
              <a:t>, Ellwood R.P. Clinical studies of dental erosion and erosive wear. Caries Res 2011;45(suppl1):60-68.</a:t>
            </a:r>
            <a:endParaRPr lang="es-ES" sz="1400" dirty="0">
              <a:latin typeface="Verdana" panose="020B0604030504040204" pitchFamily="34" charset="0"/>
              <a:ea typeface="Verdana" panose="020B0604030504040204" pitchFamily="34" charset="0"/>
              <a:cs typeface="Verdana" panose="020B0604030504040204" pitchFamily="34" charset="0"/>
            </a:endParaRPr>
          </a:p>
          <a:p>
            <a:pPr>
              <a:spcBef>
                <a:spcPts val="400"/>
              </a:spcBef>
            </a:pPr>
            <a:endParaRPr lang="es-ES" sz="14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s-ES" sz="13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5553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B2C8A-F045-D74B-B14D-10C077EF6844}"/>
              </a:ext>
            </a:extLst>
          </p:cNvPr>
          <p:cNvSpPr>
            <a:spLocks noGrp="1"/>
          </p:cNvSpPr>
          <p:nvPr>
            <p:ph type="title"/>
          </p:nvPr>
        </p:nvSpPr>
        <p:spPr>
          <a:xfrm>
            <a:off x="636683" y="1012523"/>
            <a:ext cx="7087584" cy="813102"/>
          </a:xfrm>
        </p:spPr>
        <p:txBody>
          <a:bodyPr>
            <a:normAutofit/>
          </a:bodyPr>
          <a:lstStyle/>
          <a:p>
            <a:r>
              <a:rPr lang="es-ES" sz="3400" u="sng" dirty="0">
                <a:solidFill>
                  <a:srgbClr val="7B8DA6"/>
                </a:solidFill>
                <a:latin typeface="Verdana" panose="020B0604030504040204" pitchFamily="34" charset="0"/>
                <a:ea typeface="Verdana" panose="020B0604030504040204" pitchFamily="34" charset="0"/>
                <a:cs typeface="Verdana" panose="020B0604030504040204" pitchFamily="34" charset="0"/>
              </a:rPr>
              <a:t>INTRODUCTION</a:t>
            </a:r>
          </a:p>
        </p:txBody>
      </p:sp>
      <p:sp>
        <p:nvSpPr>
          <p:cNvPr id="3" name="Marcador de contenido 2">
            <a:extLst>
              <a:ext uri="{FF2B5EF4-FFF2-40B4-BE49-F238E27FC236}">
                <a16:creationId xmlns:a16="http://schemas.microsoft.com/office/drawing/2014/main" id="{CEC32F00-4D20-3848-B064-F3DEDA9EA5CA}"/>
              </a:ext>
            </a:extLst>
          </p:cNvPr>
          <p:cNvSpPr>
            <a:spLocks noGrp="1"/>
          </p:cNvSpPr>
          <p:nvPr>
            <p:ph idx="1"/>
          </p:nvPr>
        </p:nvSpPr>
        <p:spPr>
          <a:xfrm>
            <a:off x="620490" y="1890938"/>
            <a:ext cx="11492916" cy="4351338"/>
          </a:xfrm>
        </p:spPr>
        <p:txBody>
          <a:bodyPr>
            <a:normAutofit/>
          </a:bodyPr>
          <a:lstStyle/>
          <a:p>
            <a:pPr marL="0" indent="0">
              <a:buNone/>
            </a:pPr>
            <a:r>
              <a:rPr lang="en-GB" sz="2000" b="1"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Clinical evaluation of the efficacy of a newly developed glass ionomer restorative for posterior restorations in an adult population. Pilot Study. </a:t>
            </a:r>
          </a:p>
          <a:p>
            <a:pPr marL="0" indent="0">
              <a:buNone/>
            </a:pPr>
            <a:r>
              <a:rPr lang="en-GB" sz="18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3M Oral Care study number CR 15/15 </a:t>
            </a:r>
          </a:p>
          <a:p>
            <a:pPr marL="0" indent="0">
              <a:buNone/>
            </a:pPr>
            <a:endParaRPr lang="en-GB" sz="20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GB" sz="20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Research based on the COMPARISION of 2 glass ionomers in class II restorations</a:t>
            </a:r>
          </a:p>
          <a:p>
            <a:pPr marL="0" indent="0">
              <a:buNone/>
            </a:pPr>
            <a:endParaRPr lang="en-GB" sz="20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GB" sz="2000" b="1"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KETAC MOLAR  </a:t>
            </a:r>
            <a:r>
              <a:rPr lang="en-GB" sz="20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vs  </a:t>
            </a:r>
            <a:r>
              <a:rPr lang="en-GB" sz="2000" b="1"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KETAC UNIVERSAL</a:t>
            </a:r>
          </a:p>
          <a:p>
            <a:pPr marL="0" indent="0" algn="ctr">
              <a:buNone/>
            </a:pPr>
            <a:endParaRPr lang="en-GB" sz="20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en-GB" sz="20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GB" sz="2000"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The need of a previous preparation of the cavity.</a:t>
            </a:r>
          </a:p>
        </p:txBody>
      </p:sp>
      <mc:AlternateContent xmlns:mc="http://schemas.openxmlformats.org/markup-compatibility/2006">
        <mc:Choice xmlns:a14="http://schemas.microsoft.com/office/drawing/2010/main" Requires="a14">
          <p:sp>
            <p:nvSpPr>
              <p:cNvPr id="4" name="CuadroTexto 3">
                <a:extLst>
                  <a:ext uri="{FF2B5EF4-FFF2-40B4-BE49-F238E27FC236}">
                    <a16:creationId xmlns:a16="http://schemas.microsoft.com/office/drawing/2014/main" id="{2951AC86-1293-7544-B930-5092FAE9BEBE}"/>
                  </a:ext>
                </a:extLst>
              </p:cNvPr>
              <p:cNvSpPr txBox="1"/>
              <p:nvPr/>
            </p:nvSpPr>
            <p:spPr>
              <a:xfrm flipH="1" flipV="1">
                <a:off x="5865669" y="4634717"/>
                <a:ext cx="31282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2800" b="1" i="1" smtClean="0">
                          <a:solidFill>
                            <a:schemeClr val="tx2">
                              <a:lumMod val="75000"/>
                            </a:schemeClr>
                          </a:solidFill>
                          <a:latin typeface="Cambria Math" panose="02040503050406030204" pitchFamily="18" charset="0"/>
                          <a:ea typeface="Cambria Math" panose="02040503050406030204" pitchFamily="18" charset="0"/>
                        </a:rPr>
                        <m:t>≠</m:t>
                      </m:r>
                    </m:oMath>
                  </m:oMathPara>
                </a14:m>
                <a:endParaRPr lang="es-ES" sz="2800" b="1" dirty="0">
                  <a:solidFill>
                    <a:schemeClr val="tx2">
                      <a:lumMod val="75000"/>
                    </a:schemeClr>
                  </a:solidFill>
                </a:endParaRPr>
              </a:p>
            </p:txBody>
          </p:sp>
        </mc:Choice>
        <mc:Fallback>
          <p:sp>
            <p:nvSpPr>
              <p:cNvPr id="4" name="CuadroTexto 3">
                <a:extLst>
                  <a:ext uri="{FF2B5EF4-FFF2-40B4-BE49-F238E27FC236}">
                    <a16:creationId xmlns:a16="http://schemas.microsoft.com/office/drawing/2014/main" id="{2951AC86-1293-7544-B930-5092FAE9BEBE}"/>
                  </a:ext>
                </a:extLst>
              </p:cNvPr>
              <p:cNvSpPr txBox="1">
                <a:spLocks noRot="1" noChangeAspect="1" noMove="1" noResize="1" noEditPoints="1" noAdjustHandles="1" noChangeArrowheads="1" noChangeShapeType="1" noTextEdit="1"/>
              </p:cNvSpPr>
              <p:nvPr/>
            </p:nvSpPr>
            <p:spPr>
              <a:xfrm flipH="1" flipV="1">
                <a:off x="5865669" y="4634717"/>
                <a:ext cx="312821" cy="430887"/>
              </a:xfrm>
              <a:prstGeom prst="rect">
                <a:avLst/>
              </a:prstGeom>
              <a:blipFill>
                <a:blip r:embed="rId3"/>
                <a:stretch>
                  <a:fillRect l="-24000" t="-2857" r="-28000"/>
                </a:stretch>
              </a:blipFill>
            </p:spPr>
            <p:txBody>
              <a:bodyPr/>
              <a:lstStyle/>
              <a:p>
                <a:r>
                  <a:rPr lang="es-ES">
                    <a:noFill/>
                  </a:rPr>
                  <a:t> </a:t>
                </a:r>
              </a:p>
            </p:txBody>
          </p:sp>
        </mc:Fallback>
      </mc:AlternateContent>
      <p:sp>
        <p:nvSpPr>
          <p:cNvPr id="5" name="CuadroTexto 4">
            <a:extLst>
              <a:ext uri="{FF2B5EF4-FFF2-40B4-BE49-F238E27FC236}">
                <a16:creationId xmlns:a16="http://schemas.microsoft.com/office/drawing/2014/main" id="{3868A1CC-C753-2C45-93C8-C9F33E79F588}"/>
              </a:ext>
            </a:extLst>
          </p:cNvPr>
          <p:cNvSpPr txBox="1"/>
          <p:nvPr/>
        </p:nvSpPr>
        <p:spPr>
          <a:xfrm>
            <a:off x="702413" y="6188813"/>
            <a:ext cx="10055958" cy="369332"/>
          </a:xfrm>
          <a:prstGeom prst="rect">
            <a:avLst/>
          </a:prstGeom>
          <a:noFill/>
        </p:spPr>
        <p:txBody>
          <a:bodyPr wrap="none" rtlCol="0">
            <a:spAutoFit/>
          </a:bodyPr>
          <a:lstStyle/>
          <a:p>
            <a:r>
              <a:rPr lang="en-GB"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The purpose is to compare the evolution of both materials in the patients oral cavity</a:t>
            </a:r>
            <a:r>
              <a:rPr lang="es-ES"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pic>
        <p:nvPicPr>
          <p:cNvPr id="6" name="Imagen 5">
            <a:extLst>
              <a:ext uri="{FF2B5EF4-FFF2-40B4-BE49-F238E27FC236}">
                <a16:creationId xmlns:a16="http://schemas.microsoft.com/office/drawing/2014/main" id="{5161CDBC-3B7D-AF4B-A061-A4EF8C6090D1}"/>
              </a:ext>
            </a:extLst>
          </p:cNvPr>
          <p:cNvPicPr>
            <a:picLocks noChangeAspect="1"/>
          </p:cNvPicPr>
          <p:nvPr/>
        </p:nvPicPr>
        <p:blipFill rotWithShape="1">
          <a:blip r:embed="rId4"/>
          <a:srcRect l="58" t="11260" r="50890" b="47022"/>
          <a:stretch/>
        </p:blipFill>
        <p:spPr>
          <a:xfrm>
            <a:off x="10482307" y="151744"/>
            <a:ext cx="1585063" cy="792000"/>
          </a:xfrm>
          <a:prstGeom prst="rect">
            <a:avLst/>
          </a:prstGeom>
        </p:spPr>
      </p:pic>
      <p:pic>
        <p:nvPicPr>
          <p:cNvPr id="7" name="Imagen 6">
            <a:extLst>
              <a:ext uri="{FF2B5EF4-FFF2-40B4-BE49-F238E27FC236}">
                <a16:creationId xmlns:a16="http://schemas.microsoft.com/office/drawing/2014/main" id="{23390C13-9DE3-8D4D-849A-2ACF39C00AF6}"/>
              </a:ext>
            </a:extLst>
          </p:cNvPr>
          <p:cNvPicPr>
            <a:picLocks noChangeAspect="1"/>
          </p:cNvPicPr>
          <p:nvPr/>
        </p:nvPicPr>
        <p:blipFill>
          <a:blip r:embed="rId5">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84429" y="11540"/>
            <a:ext cx="2995243" cy="897052"/>
          </a:xfrm>
          <a:prstGeom prst="rect">
            <a:avLst/>
          </a:prstGeom>
          <a:ln>
            <a:noFill/>
          </a:ln>
          <a:effectLst>
            <a:softEdge rad="112500"/>
          </a:effectLst>
        </p:spPr>
      </p:pic>
    </p:spTree>
    <p:extLst>
      <p:ext uri="{BB962C8B-B14F-4D97-AF65-F5344CB8AC3E}">
        <p14:creationId xmlns:p14="http://schemas.microsoft.com/office/powerpoint/2010/main" val="1047048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F17014-A040-9F44-A12B-C2E9A4E523C3}"/>
              </a:ext>
            </a:extLst>
          </p:cNvPr>
          <p:cNvSpPr>
            <a:spLocks noGrp="1"/>
          </p:cNvSpPr>
          <p:nvPr>
            <p:ph type="title"/>
          </p:nvPr>
        </p:nvSpPr>
        <p:spPr>
          <a:xfrm>
            <a:off x="405063" y="0"/>
            <a:ext cx="10515600" cy="1325563"/>
          </a:xfrm>
        </p:spPr>
        <p:txBody>
          <a:bodyPr>
            <a:normAutofit/>
          </a:bodyPr>
          <a:lstStyle/>
          <a:p>
            <a:r>
              <a:rPr lang="es-ES" sz="3400" u="sng" dirty="0">
                <a:solidFill>
                  <a:srgbClr val="7B8DA6"/>
                </a:solidFill>
                <a:latin typeface="Verdana" panose="020B0604030504040204" pitchFamily="34" charset="0"/>
                <a:ea typeface="Verdana" panose="020B0604030504040204" pitchFamily="34" charset="0"/>
                <a:cs typeface="Verdana" panose="020B0604030504040204" pitchFamily="34" charset="0"/>
              </a:rPr>
              <a:t>INTRODUCTION</a:t>
            </a:r>
          </a:p>
        </p:txBody>
      </p:sp>
      <p:sp>
        <p:nvSpPr>
          <p:cNvPr id="3" name="Marcador de contenido 2">
            <a:extLst>
              <a:ext uri="{FF2B5EF4-FFF2-40B4-BE49-F238E27FC236}">
                <a16:creationId xmlns:a16="http://schemas.microsoft.com/office/drawing/2014/main" id="{4D154661-32F6-AC4B-A3EE-7AB9C8354C15}"/>
              </a:ext>
            </a:extLst>
          </p:cNvPr>
          <p:cNvSpPr>
            <a:spLocks noGrp="1"/>
          </p:cNvSpPr>
          <p:nvPr>
            <p:ph idx="1"/>
          </p:nvPr>
        </p:nvSpPr>
        <p:spPr>
          <a:xfrm>
            <a:off x="405063" y="1114927"/>
            <a:ext cx="10515600" cy="5743073"/>
          </a:xfrm>
        </p:spPr>
        <p:txBody>
          <a:bodyPr>
            <a:normAutofit/>
          </a:bodyPr>
          <a:lstStyle/>
          <a:p>
            <a:pPr marL="0" indent="0">
              <a:buNone/>
            </a:pPr>
            <a:r>
              <a:rPr lang="en-GB" sz="2400" dirty="0">
                <a:solidFill>
                  <a:srgbClr val="7B8DA6"/>
                </a:solidFill>
                <a:latin typeface="Verdana" panose="020B0604030504040204" pitchFamily="34" charset="0"/>
                <a:ea typeface="Verdana" panose="020B0604030504040204" pitchFamily="34" charset="0"/>
                <a:cs typeface="Verdana" panose="020B0604030504040204" pitchFamily="34" charset="0"/>
              </a:rPr>
              <a:t>HOW IS THE COMPARISON BEING MADE?</a:t>
            </a:r>
          </a:p>
          <a:p>
            <a:pPr marL="514350" indent="-514350">
              <a:buAutoNum type="arabicPeriod"/>
            </a:pP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CLINICAL EYE. 2 blind evaluators</a:t>
            </a:r>
          </a:p>
          <a:p>
            <a:pPr marL="0" indent="0">
              <a:buNone/>
            </a:pPr>
            <a:r>
              <a:rPr lang="en-GB" sz="2000" dirty="0">
                <a:solidFill>
                  <a:schemeClr val="tx2"/>
                </a:solidFill>
                <a:latin typeface="Verdana" panose="020B0604030504040204" pitchFamily="34" charset="0"/>
                <a:ea typeface="Verdana" panose="020B0604030504040204" pitchFamily="34" charset="0"/>
                <a:cs typeface="Verdana" panose="020B0604030504040204" pitchFamily="34" charset="0"/>
              </a:rPr>
              <a:t>Based on the Peters et al. Clinical Performance Criteria</a:t>
            </a:r>
          </a:p>
          <a:p>
            <a:pPr marL="0" indent="0">
              <a:buNone/>
            </a:pP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24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GB" sz="2400" dirty="0">
              <a:latin typeface="Verdana" panose="020B0604030504040204" pitchFamily="34" charset="0"/>
              <a:ea typeface="Verdana" panose="020B0604030504040204" pitchFamily="34" charset="0"/>
              <a:cs typeface="Verdana" panose="020B0604030504040204" pitchFamily="34" charset="0"/>
            </a:endParaRPr>
          </a:p>
          <a:p>
            <a:pPr marL="514350" indent="-514350">
              <a:buAutoNum type="arabicPeriod" startAt="2"/>
            </a:pPr>
            <a:endParaRPr lang="en-GB" sz="2400" dirty="0">
              <a:latin typeface="Verdana" panose="020B0604030504040204" pitchFamily="34" charset="0"/>
              <a:ea typeface="Verdana" panose="020B0604030504040204" pitchFamily="34" charset="0"/>
              <a:cs typeface="Verdana" panose="020B0604030504040204" pitchFamily="34" charset="0"/>
            </a:endParaRPr>
          </a:p>
          <a:p>
            <a:pPr marL="514350" indent="-514350">
              <a:buAutoNum type="arabicPeriod" startAt="2"/>
            </a:pPr>
            <a:endParaRPr lang="en-GB" sz="2400" dirty="0">
              <a:latin typeface="Verdana" panose="020B0604030504040204" pitchFamily="34" charset="0"/>
              <a:ea typeface="Verdana" panose="020B0604030504040204" pitchFamily="34" charset="0"/>
              <a:cs typeface="Verdana" panose="020B0604030504040204" pitchFamily="34" charset="0"/>
            </a:endParaRPr>
          </a:p>
          <a:p>
            <a:pPr marL="514350" indent="-514350">
              <a:buAutoNum type="arabicPeriod" startAt="2"/>
            </a:pPr>
            <a:endParaRPr lang="en-GB" sz="2400" dirty="0">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EB445D9D-3890-3D48-B2F1-D5CB1293822B}"/>
              </a:ext>
            </a:extLst>
          </p:cNvPr>
          <p:cNvPicPr>
            <a:picLocks noChangeAspect="1"/>
          </p:cNvPicPr>
          <p:nvPr/>
        </p:nvPicPr>
        <p:blipFill rotWithShape="1">
          <a:blip r:embed="rId3"/>
          <a:srcRect l="6140" t="10059" r="17690" b="12280"/>
          <a:stretch/>
        </p:blipFill>
        <p:spPr>
          <a:xfrm>
            <a:off x="2855488" y="2528719"/>
            <a:ext cx="6496806" cy="4140000"/>
          </a:xfrm>
          <a:prstGeom prst="rect">
            <a:avLst/>
          </a:prstGeom>
        </p:spPr>
      </p:pic>
    </p:spTree>
    <p:extLst>
      <p:ext uri="{BB962C8B-B14F-4D97-AF65-F5344CB8AC3E}">
        <p14:creationId xmlns:p14="http://schemas.microsoft.com/office/powerpoint/2010/main" val="2841802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4E9000-790A-5746-A6D9-4DDF0417FFF9}"/>
              </a:ext>
            </a:extLst>
          </p:cNvPr>
          <p:cNvSpPr>
            <a:spLocks noGrp="1"/>
          </p:cNvSpPr>
          <p:nvPr>
            <p:ph type="title"/>
          </p:nvPr>
        </p:nvSpPr>
        <p:spPr>
          <a:xfrm>
            <a:off x="258088" y="32959"/>
            <a:ext cx="10515600" cy="1190955"/>
          </a:xfrm>
        </p:spPr>
        <p:txBody>
          <a:bodyPr>
            <a:normAutofit/>
          </a:bodyPr>
          <a:lstStyle/>
          <a:p>
            <a:r>
              <a:rPr lang="es-ES" sz="3400" u="sng" dirty="0">
                <a:solidFill>
                  <a:srgbClr val="7B8DA6"/>
                </a:solidFill>
                <a:latin typeface="Verdana" panose="020B0604030504040204" pitchFamily="34" charset="0"/>
                <a:ea typeface="Verdana" panose="020B0604030504040204" pitchFamily="34" charset="0"/>
                <a:cs typeface="Verdana" panose="020B0604030504040204" pitchFamily="34" charset="0"/>
              </a:rPr>
              <a:t>INTRODUCTION</a:t>
            </a:r>
          </a:p>
        </p:txBody>
      </p:sp>
      <p:sp>
        <p:nvSpPr>
          <p:cNvPr id="3" name="Marcador de contenido 2">
            <a:extLst>
              <a:ext uri="{FF2B5EF4-FFF2-40B4-BE49-F238E27FC236}">
                <a16:creationId xmlns:a16="http://schemas.microsoft.com/office/drawing/2014/main" id="{0B3DF3D4-BB34-0E4B-93B5-95F2C4FE25CA}"/>
              </a:ext>
            </a:extLst>
          </p:cNvPr>
          <p:cNvSpPr>
            <a:spLocks noGrp="1"/>
          </p:cNvSpPr>
          <p:nvPr>
            <p:ph idx="1"/>
          </p:nvPr>
        </p:nvSpPr>
        <p:spPr>
          <a:xfrm>
            <a:off x="324856" y="1023521"/>
            <a:ext cx="10515600" cy="4351338"/>
          </a:xfrm>
        </p:spPr>
        <p:txBody>
          <a:bodyPr>
            <a:normAutofit/>
          </a:bodyPr>
          <a:lstStyle/>
          <a:p>
            <a:pPr marL="0" indent="0">
              <a:buNone/>
            </a:pPr>
            <a:r>
              <a:rPr lang="en-GB" sz="2400" dirty="0">
                <a:solidFill>
                  <a:srgbClr val="7B8DA6"/>
                </a:solidFill>
                <a:latin typeface="Verdana" panose="020B0604030504040204" pitchFamily="34" charset="0"/>
                <a:ea typeface="Verdana" panose="020B0604030504040204" pitchFamily="34" charset="0"/>
                <a:cs typeface="Verdana" panose="020B0604030504040204" pitchFamily="34" charset="0"/>
              </a:rPr>
              <a:t>HOW IS THE COMPARISON BEING MADE?</a:t>
            </a:r>
            <a:endPar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514350" indent="-514350">
              <a:buAutoNum type="arabicPeriod" startAt="2"/>
            </a:pPr>
            <a:r>
              <a:rPr lang="en-GB" sz="2400" dirty="0">
                <a:solidFill>
                  <a:schemeClr val="tx2"/>
                </a:solidFill>
                <a:latin typeface="Verdana" panose="020B0604030504040204" pitchFamily="34" charset="0"/>
                <a:ea typeface="Verdana" panose="020B0604030504040204" pitchFamily="34" charset="0"/>
                <a:cs typeface="Verdana" panose="020B0604030504040204" pitchFamily="34" charset="0"/>
              </a:rPr>
              <a:t>FULL ARCH DIGITAL IMPRESSION</a:t>
            </a:r>
          </a:p>
          <a:p>
            <a:pPr marL="0" indent="0">
              <a:buNone/>
            </a:pPr>
            <a:r>
              <a:rPr lang="en-GB" sz="2000" dirty="0">
                <a:solidFill>
                  <a:schemeClr val="tx2"/>
                </a:solidFill>
                <a:latin typeface="Verdana" panose="020B0604030504040204" pitchFamily="34" charset="0"/>
                <a:ea typeface="Verdana" panose="020B0604030504040204" pitchFamily="34" charset="0"/>
                <a:cs typeface="Verdana" panose="020B0604030504040204" pitchFamily="34" charset="0"/>
              </a:rPr>
              <a:t>Scanning with the IOS </a:t>
            </a:r>
            <a:r>
              <a:rPr lang="en-GB" sz="2000" dirty="0" err="1">
                <a:solidFill>
                  <a:schemeClr val="tx2"/>
                </a:solidFill>
                <a:latin typeface="Verdana" panose="020B0604030504040204" pitchFamily="34" charset="0"/>
                <a:ea typeface="Verdana" panose="020B0604030504040204" pitchFamily="34" charset="0"/>
                <a:cs typeface="Verdana" panose="020B0604030504040204" pitchFamily="34" charset="0"/>
              </a:rPr>
              <a:t>TrueDefinition</a:t>
            </a:r>
            <a:endParaRPr lang="en-GB" sz="20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s-E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4">
            <a:extLst>
              <a:ext uri="{FF2B5EF4-FFF2-40B4-BE49-F238E27FC236}">
                <a16:creationId xmlns:a16="http://schemas.microsoft.com/office/drawing/2014/main" id="{A494FDC2-5FED-E440-A65E-7F709DA797EE}"/>
              </a:ext>
            </a:extLst>
          </p:cNvPr>
          <p:cNvPicPr>
            <a:picLocks noChangeAspect="1"/>
          </p:cNvPicPr>
          <p:nvPr/>
        </p:nvPicPr>
        <p:blipFill>
          <a:blip r:embed="rId3"/>
          <a:stretch>
            <a:fillRect/>
          </a:stretch>
        </p:blipFill>
        <p:spPr>
          <a:xfrm>
            <a:off x="10260755" y="232215"/>
            <a:ext cx="1777020" cy="1044000"/>
          </a:xfrm>
          <a:prstGeom prst="rect">
            <a:avLst/>
          </a:prstGeom>
        </p:spPr>
      </p:pic>
      <p:pic>
        <p:nvPicPr>
          <p:cNvPr id="7" name="Imagen 6">
            <a:extLst>
              <a:ext uri="{FF2B5EF4-FFF2-40B4-BE49-F238E27FC236}">
                <a16:creationId xmlns:a16="http://schemas.microsoft.com/office/drawing/2014/main" id="{5182E0AC-5F0B-4E4D-A433-EB58CD5D0523}"/>
              </a:ext>
            </a:extLst>
          </p:cNvPr>
          <p:cNvPicPr>
            <a:picLocks noChangeAspect="1"/>
          </p:cNvPicPr>
          <p:nvPr/>
        </p:nvPicPr>
        <p:blipFill rotWithShape="1">
          <a:blip r:embed="rId4"/>
          <a:srcRect l="17857" t="5891" r="17679" b="2460"/>
          <a:stretch/>
        </p:blipFill>
        <p:spPr>
          <a:xfrm>
            <a:off x="478665" y="2486098"/>
            <a:ext cx="5463088" cy="40405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87393C59-5D70-C547-8BE1-1CB6B393A40D}"/>
              </a:ext>
            </a:extLst>
          </p:cNvPr>
          <p:cNvPicPr>
            <a:picLocks noChangeAspect="1"/>
          </p:cNvPicPr>
          <p:nvPr/>
        </p:nvPicPr>
        <p:blipFill rotWithShape="1">
          <a:blip r:embed="rId5"/>
          <a:srcRect l="14644" t="5892" r="19642"/>
          <a:stretch/>
        </p:blipFill>
        <p:spPr>
          <a:xfrm rot="10800000">
            <a:off x="6293528" y="2492189"/>
            <a:ext cx="5415312" cy="40344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0303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F17014-A040-9F44-A12B-C2E9A4E523C3}"/>
              </a:ext>
            </a:extLst>
          </p:cNvPr>
          <p:cNvSpPr>
            <a:spLocks noGrp="1"/>
          </p:cNvSpPr>
          <p:nvPr>
            <p:ph type="title"/>
          </p:nvPr>
        </p:nvSpPr>
        <p:spPr>
          <a:xfrm>
            <a:off x="838200" y="-308640"/>
            <a:ext cx="10515600" cy="1325563"/>
          </a:xfrm>
        </p:spPr>
        <p:txBody>
          <a:bodyPr>
            <a:normAutofit/>
          </a:bodyPr>
          <a:lstStyle/>
          <a:p>
            <a:r>
              <a:rPr lang="es-ES" sz="3600" dirty="0"/>
              <a:t>INTRODUCTION-----borrar </a:t>
            </a:r>
            <a:r>
              <a:rPr lang="es-ES" sz="3600" dirty="0" err="1"/>
              <a:t>diapo</a:t>
            </a:r>
            <a:endParaRPr lang="es-ES" sz="3600" dirty="0"/>
          </a:p>
        </p:txBody>
      </p:sp>
      <p:sp>
        <p:nvSpPr>
          <p:cNvPr id="3" name="Marcador de contenido 2">
            <a:extLst>
              <a:ext uri="{FF2B5EF4-FFF2-40B4-BE49-F238E27FC236}">
                <a16:creationId xmlns:a16="http://schemas.microsoft.com/office/drawing/2014/main" id="{4D154661-32F6-AC4B-A3EE-7AB9C8354C15}"/>
              </a:ext>
            </a:extLst>
          </p:cNvPr>
          <p:cNvSpPr>
            <a:spLocks noGrp="1"/>
          </p:cNvSpPr>
          <p:nvPr>
            <p:ph idx="1"/>
          </p:nvPr>
        </p:nvSpPr>
        <p:spPr>
          <a:xfrm>
            <a:off x="838200" y="831015"/>
            <a:ext cx="10515600" cy="4351338"/>
          </a:xfrm>
        </p:spPr>
        <p:txBody>
          <a:bodyPr/>
          <a:lstStyle/>
          <a:p>
            <a:pPr marL="0" indent="0">
              <a:buNone/>
            </a:pPr>
            <a:r>
              <a:rPr lang="en-GB" u="sng" dirty="0"/>
              <a:t>TRUE DEFINITION</a:t>
            </a:r>
          </a:p>
          <a:p>
            <a:pPr marL="0" indent="0">
              <a:buNone/>
            </a:pPr>
            <a:r>
              <a:rPr lang="en-GB" dirty="0" err="1"/>
              <a:t>IntraOral</a:t>
            </a:r>
            <a:r>
              <a:rPr lang="en-GB" dirty="0"/>
              <a:t> Scanner [IOS]</a:t>
            </a:r>
          </a:p>
          <a:p>
            <a:pPr marL="0" indent="0">
              <a:buNone/>
            </a:pPr>
            <a:r>
              <a:rPr lang="en-GB" dirty="0"/>
              <a:t>Images in a scale of Greys </a:t>
            </a:r>
          </a:p>
          <a:p>
            <a:pPr marL="0" indent="0">
              <a:buNone/>
            </a:pPr>
            <a:r>
              <a:rPr lang="en-GB" dirty="0"/>
              <a:t>Accuracy of 10 microns</a:t>
            </a:r>
          </a:p>
          <a:p>
            <a:pPr marL="0" indent="0">
              <a:buNone/>
            </a:pPr>
            <a:r>
              <a:rPr lang="en-GB" dirty="0"/>
              <a:t>Open files </a:t>
            </a:r>
          </a:p>
          <a:p>
            <a:pPr marL="0" indent="0">
              <a:buNone/>
            </a:pPr>
            <a:r>
              <a:rPr lang="en-GB" u="sng" dirty="0"/>
              <a:t> ¡NO </a:t>
            </a:r>
            <a:r>
              <a:rPr lang="en-GB" u="sng" dirty="0" err="1"/>
              <a:t>creo</a:t>
            </a:r>
            <a:r>
              <a:rPr lang="en-GB" u="sng" dirty="0"/>
              <a:t> que se </a:t>
            </a:r>
            <a:r>
              <a:rPr lang="en-GB" u="sng" dirty="0" err="1"/>
              <a:t>muy</a:t>
            </a:r>
            <a:r>
              <a:rPr lang="en-GB" u="sng" dirty="0"/>
              <a:t> </a:t>
            </a:r>
            <a:r>
              <a:rPr lang="en-GB" u="sng" dirty="0" err="1"/>
              <a:t>necesaria</a:t>
            </a:r>
            <a:r>
              <a:rPr lang="en-GB" u="sng" dirty="0"/>
              <a:t> </a:t>
            </a:r>
            <a:r>
              <a:rPr lang="en-GB" u="sng" dirty="0" err="1"/>
              <a:t>describirlo</a:t>
            </a:r>
            <a:r>
              <a:rPr lang="en-GB" u="sng" dirty="0"/>
              <a:t> </a:t>
            </a:r>
            <a:r>
              <a:rPr lang="en-GB" u="sng" dirty="0" err="1"/>
              <a:t>hablando</a:t>
            </a:r>
            <a:r>
              <a:rPr lang="en-GB" u="sng" dirty="0"/>
              <a:t>!</a:t>
            </a:r>
          </a:p>
          <a:p>
            <a:pPr marL="0" indent="0">
              <a:buNone/>
            </a:pPr>
            <a:r>
              <a:rPr lang="en-GB" u="sng" dirty="0"/>
              <a:t>Mas </a:t>
            </a:r>
            <a:r>
              <a:rPr lang="en-GB" u="sng" dirty="0" err="1"/>
              <a:t>comentar</a:t>
            </a:r>
            <a:r>
              <a:rPr lang="en-GB" u="sng" dirty="0"/>
              <a:t> el nuevo </a:t>
            </a:r>
            <a:r>
              <a:rPr lang="en-GB" u="sng" dirty="0" err="1"/>
              <a:t>uso</a:t>
            </a:r>
            <a:r>
              <a:rPr lang="en-GB" u="sng" dirty="0"/>
              <a:t> que </a:t>
            </a:r>
            <a:r>
              <a:rPr lang="en-GB" u="sng" dirty="0" err="1"/>
              <a:t>queremos</a:t>
            </a:r>
            <a:r>
              <a:rPr lang="en-GB" u="sng" dirty="0"/>
              <a:t> </a:t>
            </a:r>
            <a:r>
              <a:rPr lang="en-GB" u="sng" dirty="0" err="1"/>
              <a:t>darle</a:t>
            </a:r>
            <a:r>
              <a:rPr lang="en-GB" u="sng" dirty="0"/>
              <a:t>¿?</a:t>
            </a:r>
          </a:p>
        </p:txBody>
      </p:sp>
    </p:spTree>
    <p:extLst>
      <p:ext uri="{BB962C8B-B14F-4D97-AF65-F5344CB8AC3E}">
        <p14:creationId xmlns:p14="http://schemas.microsoft.com/office/powerpoint/2010/main" val="1320453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F17014-A040-9F44-A12B-C2E9A4E523C3}"/>
              </a:ext>
            </a:extLst>
          </p:cNvPr>
          <p:cNvSpPr>
            <a:spLocks noGrp="1"/>
          </p:cNvSpPr>
          <p:nvPr>
            <p:ph type="title"/>
          </p:nvPr>
        </p:nvSpPr>
        <p:spPr>
          <a:xfrm>
            <a:off x="838200" y="-372810"/>
            <a:ext cx="10515600" cy="1325563"/>
          </a:xfrm>
        </p:spPr>
        <p:txBody>
          <a:bodyPr>
            <a:normAutofit/>
          </a:bodyPr>
          <a:lstStyle/>
          <a:p>
            <a:r>
              <a:rPr lang="es-ES" sz="3600" dirty="0"/>
              <a:t>INTRODUCTION</a:t>
            </a:r>
          </a:p>
        </p:txBody>
      </p:sp>
      <p:sp>
        <p:nvSpPr>
          <p:cNvPr id="3" name="Marcador de contenido 2">
            <a:extLst>
              <a:ext uri="{FF2B5EF4-FFF2-40B4-BE49-F238E27FC236}">
                <a16:creationId xmlns:a16="http://schemas.microsoft.com/office/drawing/2014/main" id="{4D154661-32F6-AC4B-A3EE-7AB9C8354C15}"/>
              </a:ext>
            </a:extLst>
          </p:cNvPr>
          <p:cNvSpPr>
            <a:spLocks noGrp="1"/>
          </p:cNvSpPr>
          <p:nvPr>
            <p:ph idx="1"/>
          </p:nvPr>
        </p:nvSpPr>
        <p:spPr>
          <a:xfrm>
            <a:off x="838200" y="782887"/>
            <a:ext cx="10515600" cy="5842501"/>
          </a:xfrm>
        </p:spPr>
        <p:txBody>
          <a:bodyPr>
            <a:normAutofit lnSpcReduction="10000"/>
          </a:bodyPr>
          <a:lstStyle/>
          <a:p>
            <a:pPr marL="0" indent="0">
              <a:buNone/>
            </a:pPr>
            <a:r>
              <a:rPr lang="en-GB" dirty="0"/>
              <a:t>NEW USES FOR THE TRUE DEFINITION</a:t>
            </a:r>
          </a:p>
          <a:p>
            <a:pPr marL="0" indent="0">
              <a:buNone/>
            </a:pPr>
            <a:r>
              <a:rPr lang="en-GB" sz="2400" dirty="0"/>
              <a:t>The known uses are for </a:t>
            </a:r>
          </a:p>
          <a:p>
            <a:pPr marL="0" indent="0">
              <a:buNone/>
            </a:pPr>
            <a:r>
              <a:rPr lang="en-GB" sz="2400" dirty="0"/>
              <a:t>	ORTHODONTICS  </a:t>
            </a:r>
          </a:p>
          <a:p>
            <a:pPr marL="0" indent="0">
              <a:buNone/>
            </a:pPr>
            <a:r>
              <a:rPr lang="en-GB" sz="2400" dirty="0"/>
              <a:t>	PROSTHODONTICS</a:t>
            </a:r>
          </a:p>
          <a:p>
            <a:pPr marL="0" indent="0">
              <a:buNone/>
            </a:pPr>
            <a:r>
              <a:rPr lang="en-GB" sz="2400" dirty="0"/>
              <a:t>	IMPLANT DENTISTRY</a:t>
            </a:r>
          </a:p>
          <a:p>
            <a:pPr marL="0" indent="0">
              <a:buNone/>
            </a:pPr>
            <a:endParaRPr lang="en-GB" dirty="0"/>
          </a:p>
          <a:p>
            <a:pPr marL="0" indent="0">
              <a:buNone/>
            </a:pPr>
            <a:r>
              <a:rPr lang="en-GB" b="1" dirty="0"/>
              <a:t>NEW USE --- Detecting the WEAR</a:t>
            </a:r>
          </a:p>
          <a:p>
            <a:pPr marL="0" indent="0">
              <a:buNone/>
            </a:pPr>
            <a:r>
              <a:rPr lang="en-GB" sz="2400" dirty="0"/>
              <a:t>Detecting the WEAR and UNDERSTANDING the causes </a:t>
            </a:r>
          </a:p>
          <a:p>
            <a:pPr marL="0" indent="0">
              <a:buNone/>
            </a:pPr>
            <a:r>
              <a:rPr lang="en-GB" sz="2400" dirty="0"/>
              <a:t>WHY?</a:t>
            </a:r>
          </a:p>
          <a:p>
            <a:pPr marL="0" indent="0">
              <a:buNone/>
            </a:pPr>
            <a:r>
              <a:rPr lang="en-GB" sz="2400" dirty="0"/>
              <a:t>To try to prevent it and </a:t>
            </a:r>
            <a:r>
              <a:rPr lang="en-GB" sz="2400" dirty="0" err="1"/>
              <a:t>desaccelerate</a:t>
            </a:r>
            <a:r>
              <a:rPr lang="en-GB" sz="2400" dirty="0"/>
              <a:t> the degradation process</a:t>
            </a:r>
          </a:p>
          <a:p>
            <a:pPr marL="0" indent="0">
              <a:buNone/>
            </a:pPr>
            <a:r>
              <a:rPr lang="en-GB" sz="2400" dirty="0"/>
              <a:t>HOW?</a:t>
            </a:r>
          </a:p>
          <a:p>
            <a:pPr marL="0" indent="0">
              <a:buNone/>
            </a:pPr>
            <a:r>
              <a:rPr lang="en-GB" sz="2400" dirty="0"/>
              <a:t>Overlapping the obtained STL files with a specific </a:t>
            </a:r>
            <a:r>
              <a:rPr lang="en-GB" sz="2400" dirty="0" err="1"/>
              <a:t>programm</a:t>
            </a:r>
            <a:r>
              <a:rPr lang="en-GB" sz="2400" dirty="0"/>
              <a:t> and </a:t>
            </a:r>
            <a:r>
              <a:rPr lang="en-GB" sz="2400" dirty="0" err="1"/>
              <a:t>analyzing</a:t>
            </a:r>
            <a:r>
              <a:rPr lang="en-GB" sz="2400" dirty="0"/>
              <a:t> each case and it´s specificities</a:t>
            </a:r>
          </a:p>
          <a:p>
            <a:pPr marL="0" indent="0">
              <a:buNone/>
            </a:pPr>
            <a:endParaRPr lang="en-GB" sz="2400" dirty="0"/>
          </a:p>
          <a:p>
            <a:pPr marL="0" indent="0">
              <a:buNone/>
            </a:pPr>
            <a:endParaRPr lang="en-GB" dirty="0"/>
          </a:p>
        </p:txBody>
      </p:sp>
    </p:spTree>
    <p:extLst>
      <p:ext uri="{BB962C8B-B14F-4D97-AF65-F5344CB8AC3E}">
        <p14:creationId xmlns:p14="http://schemas.microsoft.com/office/powerpoint/2010/main" val="1091377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5F9F8-3AFF-C246-B18C-72ED61495FBA}"/>
              </a:ext>
            </a:extLst>
          </p:cNvPr>
          <p:cNvSpPr>
            <a:spLocks noGrp="1"/>
          </p:cNvSpPr>
          <p:nvPr>
            <p:ph type="title"/>
          </p:nvPr>
        </p:nvSpPr>
        <p:spPr>
          <a:xfrm>
            <a:off x="217720" y="-43534"/>
            <a:ext cx="10515600" cy="1325563"/>
          </a:xfrm>
        </p:spPr>
        <p:txBody>
          <a:bodyPr>
            <a:normAutofit/>
          </a:bodyPr>
          <a:lstStyle/>
          <a:p>
            <a:r>
              <a:rPr lang="es-ES" sz="3400" u="sng" dirty="0">
                <a:solidFill>
                  <a:srgbClr val="7B8DA6"/>
                </a:solidFill>
                <a:latin typeface="Verdana" panose="020B0604030504040204" pitchFamily="34" charset="0"/>
                <a:ea typeface="Verdana" panose="020B0604030504040204" pitchFamily="34" charset="0"/>
                <a:cs typeface="Verdana" panose="020B0604030504040204" pitchFamily="34" charset="0"/>
              </a:rPr>
              <a:t>INTRODUCTION</a:t>
            </a:r>
          </a:p>
        </p:txBody>
      </p:sp>
      <p:sp>
        <p:nvSpPr>
          <p:cNvPr id="3" name="Marcador de contenido 2">
            <a:extLst>
              <a:ext uri="{FF2B5EF4-FFF2-40B4-BE49-F238E27FC236}">
                <a16:creationId xmlns:a16="http://schemas.microsoft.com/office/drawing/2014/main" id="{9C268805-02A4-0548-B28E-D06E45E3B69D}"/>
              </a:ext>
            </a:extLst>
          </p:cNvPr>
          <p:cNvSpPr>
            <a:spLocks noGrp="1"/>
          </p:cNvSpPr>
          <p:nvPr>
            <p:ph idx="1"/>
          </p:nvPr>
        </p:nvSpPr>
        <p:spPr>
          <a:xfrm>
            <a:off x="257476" y="1075953"/>
            <a:ext cx="10515600" cy="4351338"/>
          </a:xfrm>
        </p:spPr>
        <p:txBody>
          <a:bodyPr/>
          <a:lstStyle/>
          <a:p>
            <a:pPr marL="0" indent="0">
              <a:buNone/>
            </a:pPr>
            <a:r>
              <a:rPr lang="es-ES"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NEW USE FOR THE IOS WHEN OVERLAPPING THE SCANS</a:t>
            </a:r>
          </a:p>
        </p:txBody>
      </p:sp>
      <p:graphicFrame>
        <p:nvGraphicFramePr>
          <p:cNvPr id="4" name="Diagrama 3">
            <a:extLst>
              <a:ext uri="{FF2B5EF4-FFF2-40B4-BE49-F238E27FC236}">
                <a16:creationId xmlns:a16="http://schemas.microsoft.com/office/drawing/2014/main" id="{CC28F363-BB06-5545-B192-6191C4638970}"/>
              </a:ext>
            </a:extLst>
          </p:cNvPr>
          <p:cNvGraphicFramePr/>
          <p:nvPr>
            <p:extLst>
              <p:ext uri="{D42A27DB-BD31-4B8C-83A1-F6EECF244321}">
                <p14:modId xmlns:p14="http://schemas.microsoft.com/office/powerpoint/2010/main" val="2841585265"/>
              </p:ext>
            </p:extLst>
          </p:nvPr>
        </p:nvGraphicFramePr>
        <p:xfrm>
          <a:off x="-587831" y="1798482"/>
          <a:ext cx="8368252" cy="4341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36995F9C-F996-3D47-A478-759AFC86FB7C}"/>
              </a:ext>
            </a:extLst>
          </p:cNvPr>
          <p:cNvPicPr>
            <a:picLocks noChangeAspect="1"/>
          </p:cNvPicPr>
          <p:nvPr/>
        </p:nvPicPr>
        <p:blipFill rotWithShape="1">
          <a:blip r:embed="rId8"/>
          <a:srcRect t="18413"/>
          <a:stretch/>
        </p:blipFill>
        <p:spPr>
          <a:xfrm>
            <a:off x="7222717" y="2511291"/>
            <a:ext cx="4765447" cy="291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uadroTexto 9">
            <a:extLst>
              <a:ext uri="{FF2B5EF4-FFF2-40B4-BE49-F238E27FC236}">
                <a16:creationId xmlns:a16="http://schemas.microsoft.com/office/drawing/2014/main" id="{AF3FA254-5B6E-0047-ACF9-64888EC783C3}"/>
              </a:ext>
            </a:extLst>
          </p:cNvPr>
          <p:cNvSpPr txBox="1"/>
          <p:nvPr/>
        </p:nvSpPr>
        <p:spPr>
          <a:xfrm>
            <a:off x="7227181" y="5653139"/>
            <a:ext cx="4760983" cy="338554"/>
          </a:xfrm>
          <a:prstGeom prst="rect">
            <a:avLst/>
          </a:prstGeom>
          <a:noFill/>
        </p:spPr>
        <p:txBody>
          <a:bodyPr wrap="none" rtlCol="0">
            <a:spAutoFit/>
          </a:bodyPr>
          <a:lstStyle/>
          <a:p>
            <a:r>
              <a:rPr lang="en-GB" sz="16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Resulting image from overlapping two scans</a:t>
            </a:r>
          </a:p>
        </p:txBody>
      </p:sp>
      <p:sp>
        <p:nvSpPr>
          <p:cNvPr id="11" name="CuadroTexto 10">
            <a:extLst>
              <a:ext uri="{FF2B5EF4-FFF2-40B4-BE49-F238E27FC236}">
                <a16:creationId xmlns:a16="http://schemas.microsoft.com/office/drawing/2014/main" id="{3AD48A7D-D6AA-9845-A69D-B857053338D7}"/>
              </a:ext>
            </a:extLst>
          </p:cNvPr>
          <p:cNvSpPr txBox="1"/>
          <p:nvPr/>
        </p:nvSpPr>
        <p:spPr>
          <a:xfrm>
            <a:off x="169594" y="3741253"/>
            <a:ext cx="976549" cy="369332"/>
          </a:xfrm>
          <a:prstGeom prst="rect">
            <a:avLst/>
          </a:prstGeom>
          <a:noFill/>
        </p:spPr>
        <p:txBody>
          <a:bodyPr wrap="none" rtlCol="0">
            <a:spAutoFit/>
          </a:bodyPr>
          <a:lstStyle>
            <a:defPPr>
              <a:defRPr lang="es-ES"/>
            </a:defPPr>
            <a:lvl1pPr>
              <a:defRPr b="1">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s-ES" dirty="0"/>
              <a:t>HOW?</a:t>
            </a:r>
          </a:p>
        </p:txBody>
      </p:sp>
      <p:sp>
        <p:nvSpPr>
          <p:cNvPr id="12" name="CuadroTexto 11">
            <a:extLst>
              <a:ext uri="{FF2B5EF4-FFF2-40B4-BE49-F238E27FC236}">
                <a16:creationId xmlns:a16="http://schemas.microsoft.com/office/drawing/2014/main" id="{5A691377-9DE4-D84C-A74B-E313D39744DA}"/>
              </a:ext>
            </a:extLst>
          </p:cNvPr>
          <p:cNvSpPr txBox="1"/>
          <p:nvPr/>
        </p:nvSpPr>
        <p:spPr>
          <a:xfrm>
            <a:off x="5693211" y="3734731"/>
            <a:ext cx="950901" cy="369332"/>
          </a:xfrm>
          <a:prstGeom prst="rect">
            <a:avLst/>
          </a:prstGeom>
          <a:noFill/>
        </p:spPr>
        <p:txBody>
          <a:bodyPr wrap="none" rtlCol="0">
            <a:spAutoFit/>
          </a:bodyPr>
          <a:lstStyle/>
          <a:p>
            <a:r>
              <a:rPr lang="es-ES" b="1"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WHY?</a:t>
            </a:r>
          </a:p>
        </p:txBody>
      </p:sp>
    </p:spTree>
    <p:extLst>
      <p:ext uri="{BB962C8B-B14F-4D97-AF65-F5344CB8AC3E}">
        <p14:creationId xmlns:p14="http://schemas.microsoft.com/office/powerpoint/2010/main" val="1557249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562DBF7-AB97-354F-95C6-76115DD96341}"/>
              </a:ext>
            </a:extLst>
          </p:cNvPr>
          <p:cNvSpPr>
            <a:spLocks noGrp="1"/>
          </p:cNvSpPr>
          <p:nvPr>
            <p:ph type="title"/>
          </p:nvPr>
        </p:nvSpPr>
        <p:spPr>
          <a:xfrm>
            <a:off x="185636" y="56884"/>
            <a:ext cx="10515600" cy="1325563"/>
          </a:xfrm>
        </p:spPr>
        <p:txBody>
          <a:bodyPr>
            <a:normAutofit/>
          </a:bodyPr>
          <a:lstStyle/>
          <a:p>
            <a:r>
              <a:rPr lang="es-ES" sz="3400" u="sng" dirty="0">
                <a:solidFill>
                  <a:srgbClr val="7B8DA6"/>
                </a:solidFill>
                <a:latin typeface="Verdana" panose="020B0604030504040204" pitchFamily="34" charset="0"/>
                <a:ea typeface="Verdana" panose="020B0604030504040204" pitchFamily="34" charset="0"/>
                <a:cs typeface="Verdana" panose="020B0604030504040204" pitchFamily="34" charset="0"/>
              </a:rPr>
              <a:t>INTRODUCTION</a:t>
            </a:r>
          </a:p>
        </p:txBody>
      </p:sp>
      <p:graphicFrame>
        <p:nvGraphicFramePr>
          <p:cNvPr id="6" name="Diagrama 5">
            <a:extLst>
              <a:ext uri="{FF2B5EF4-FFF2-40B4-BE49-F238E27FC236}">
                <a16:creationId xmlns:a16="http://schemas.microsoft.com/office/drawing/2014/main" id="{678A7336-1CA8-F14C-84BC-87DCD8F6CB84}"/>
              </a:ext>
            </a:extLst>
          </p:cNvPr>
          <p:cNvGraphicFramePr/>
          <p:nvPr>
            <p:extLst>
              <p:ext uri="{D42A27DB-BD31-4B8C-83A1-F6EECF244321}">
                <p14:modId xmlns:p14="http://schemas.microsoft.com/office/powerpoint/2010/main" val="2266282507"/>
              </p:ext>
            </p:extLst>
          </p:nvPr>
        </p:nvGraphicFramePr>
        <p:xfrm>
          <a:off x="1550737" y="109086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4181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5ED886-B500-4040-BA2C-24CA6D166E2D}"/>
              </a:ext>
            </a:extLst>
          </p:cNvPr>
          <p:cNvSpPr>
            <a:spLocks noGrp="1"/>
          </p:cNvSpPr>
          <p:nvPr>
            <p:ph type="title"/>
          </p:nvPr>
        </p:nvSpPr>
        <p:spPr>
          <a:xfrm>
            <a:off x="168745" y="617471"/>
            <a:ext cx="10515600" cy="1325563"/>
          </a:xfrm>
        </p:spPr>
        <p:txBody>
          <a:bodyPr>
            <a:normAutofit/>
          </a:bodyPr>
          <a:lstStyle/>
          <a:p>
            <a:r>
              <a:rPr lang="es-ES" sz="2800"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DENTAL WEAR </a:t>
            </a:r>
          </a:p>
        </p:txBody>
      </p:sp>
      <p:pic>
        <p:nvPicPr>
          <p:cNvPr id="4" name="Marcador de contenido 3">
            <a:extLst>
              <a:ext uri="{FF2B5EF4-FFF2-40B4-BE49-F238E27FC236}">
                <a16:creationId xmlns:a16="http://schemas.microsoft.com/office/drawing/2014/main" id="{22699813-B27D-0E4E-B9F7-24344A40F0AB}"/>
              </a:ext>
            </a:extLst>
          </p:cNvPr>
          <p:cNvPicPr>
            <a:picLocks noGrp="1" noChangeAspect="1"/>
          </p:cNvPicPr>
          <p:nvPr>
            <p:ph idx="1"/>
          </p:nvPr>
        </p:nvPicPr>
        <p:blipFill>
          <a:blip r:embed="rId3"/>
          <a:stretch>
            <a:fillRect/>
          </a:stretch>
        </p:blipFill>
        <p:spPr>
          <a:xfrm>
            <a:off x="2531799" y="1492263"/>
            <a:ext cx="6944517" cy="48611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90398D09-F4F7-E84A-B310-CF90617E2E7E}"/>
              </a:ext>
            </a:extLst>
          </p:cNvPr>
          <p:cNvSpPr txBox="1"/>
          <p:nvPr/>
        </p:nvSpPr>
        <p:spPr>
          <a:xfrm>
            <a:off x="6608031" y="3630774"/>
            <a:ext cx="1036822" cy="369332"/>
          </a:xfrm>
          <a:prstGeom prst="rect">
            <a:avLst/>
          </a:prstGeom>
          <a:solidFill>
            <a:schemeClr val="bg1"/>
          </a:solidFill>
        </p:spPr>
        <p:txBody>
          <a:bodyPr wrap="none" rtlCol="0">
            <a:spAutoFit/>
          </a:bodyPr>
          <a:lstStyle/>
          <a:p>
            <a:r>
              <a:rPr lang="es-ES" dirty="0"/>
              <a:t>EROSION</a:t>
            </a:r>
          </a:p>
        </p:txBody>
      </p:sp>
      <p:sp>
        <p:nvSpPr>
          <p:cNvPr id="6" name="CuadroTexto 5">
            <a:extLst>
              <a:ext uri="{FF2B5EF4-FFF2-40B4-BE49-F238E27FC236}">
                <a16:creationId xmlns:a16="http://schemas.microsoft.com/office/drawing/2014/main" id="{639AD61F-36E8-184F-B611-FC1CDBA84BDA}"/>
              </a:ext>
            </a:extLst>
          </p:cNvPr>
          <p:cNvSpPr txBox="1"/>
          <p:nvPr/>
        </p:nvSpPr>
        <p:spPr>
          <a:xfrm>
            <a:off x="7737817" y="3630774"/>
            <a:ext cx="1588956" cy="369332"/>
          </a:xfrm>
          <a:prstGeom prst="rect">
            <a:avLst/>
          </a:prstGeom>
          <a:solidFill>
            <a:schemeClr val="bg1"/>
          </a:solidFill>
        </p:spPr>
        <p:txBody>
          <a:bodyPr wrap="square" rtlCol="0">
            <a:spAutoFit/>
          </a:bodyPr>
          <a:lstStyle/>
          <a:p>
            <a:r>
              <a:rPr lang="es-ES" dirty="0"/>
              <a:t>ACID CUPPING</a:t>
            </a:r>
          </a:p>
        </p:txBody>
      </p:sp>
      <p:sp>
        <p:nvSpPr>
          <p:cNvPr id="7" name="CuadroTexto 6">
            <a:extLst>
              <a:ext uri="{FF2B5EF4-FFF2-40B4-BE49-F238E27FC236}">
                <a16:creationId xmlns:a16="http://schemas.microsoft.com/office/drawing/2014/main" id="{3BDBEDA3-3A99-FD4C-B9EB-45E94596D30A}"/>
              </a:ext>
            </a:extLst>
          </p:cNvPr>
          <p:cNvSpPr txBox="1"/>
          <p:nvPr/>
        </p:nvSpPr>
        <p:spPr>
          <a:xfrm>
            <a:off x="6826641" y="5992644"/>
            <a:ext cx="2394845" cy="369332"/>
          </a:xfrm>
          <a:prstGeom prst="rect">
            <a:avLst/>
          </a:prstGeom>
          <a:solidFill>
            <a:schemeClr val="bg1"/>
          </a:solidFill>
        </p:spPr>
        <p:txBody>
          <a:bodyPr wrap="square" rtlCol="0">
            <a:spAutoFit/>
          </a:bodyPr>
          <a:lstStyle/>
          <a:p>
            <a:r>
              <a:rPr lang="es-ES" dirty="0"/>
              <a:t>ATTRITION / GRINDING</a:t>
            </a:r>
          </a:p>
        </p:txBody>
      </p:sp>
      <p:sp>
        <p:nvSpPr>
          <p:cNvPr id="8" name="CuadroTexto 7">
            <a:extLst>
              <a:ext uri="{FF2B5EF4-FFF2-40B4-BE49-F238E27FC236}">
                <a16:creationId xmlns:a16="http://schemas.microsoft.com/office/drawing/2014/main" id="{3054B55D-D13C-8044-8E85-58F7C108F253}"/>
              </a:ext>
            </a:extLst>
          </p:cNvPr>
          <p:cNvSpPr txBox="1"/>
          <p:nvPr/>
        </p:nvSpPr>
        <p:spPr>
          <a:xfrm>
            <a:off x="3855363" y="5992644"/>
            <a:ext cx="1723869" cy="369332"/>
          </a:xfrm>
          <a:prstGeom prst="rect">
            <a:avLst/>
          </a:prstGeom>
          <a:solidFill>
            <a:schemeClr val="bg1"/>
          </a:solidFill>
        </p:spPr>
        <p:txBody>
          <a:bodyPr wrap="square" rtlCol="0">
            <a:spAutoFit/>
          </a:bodyPr>
          <a:lstStyle/>
          <a:p>
            <a:r>
              <a:rPr lang="es-ES" dirty="0"/>
              <a:t>     ABRASION</a:t>
            </a:r>
          </a:p>
        </p:txBody>
      </p:sp>
      <p:sp>
        <p:nvSpPr>
          <p:cNvPr id="9" name="Título 1">
            <a:extLst>
              <a:ext uri="{FF2B5EF4-FFF2-40B4-BE49-F238E27FC236}">
                <a16:creationId xmlns:a16="http://schemas.microsoft.com/office/drawing/2014/main" id="{83BC8D88-D823-674A-9269-D3C9DD494DAE}"/>
              </a:ext>
            </a:extLst>
          </p:cNvPr>
          <p:cNvSpPr txBox="1">
            <a:spLocks/>
          </p:cNvSpPr>
          <p:nvPr/>
        </p:nvSpPr>
        <p:spPr>
          <a:xfrm>
            <a:off x="169594" y="-714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400" u="sng" dirty="0">
                <a:solidFill>
                  <a:srgbClr val="7B8DA6"/>
                </a:solidFill>
                <a:latin typeface="Verdana" panose="020B0604030504040204" pitchFamily="34" charset="0"/>
                <a:ea typeface="Verdana" panose="020B0604030504040204" pitchFamily="34" charset="0"/>
                <a:cs typeface="Verdana" panose="020B0604030504040204" pitchFamily="34" charset="0"/>
              </a:rPr>
              <a:t>INTRODUCTION</a:t>
            </a:r>
          </a:p>
        </p:txBody>
      </p:sp>
    </p:spTree>
    <p:extLst>
      <p:ext uri="{BB962C8B-B14F-4D97-AF65-F5344CB8AC3E}">
        <p14:creationId xmlns:p14="http://schemas.microsoft.com/office/powerpoint/2010/main" val="229412655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11482</TotalTime>
  <Words>2118</Words>
  <Application>Microsoft Macintosh PowerPoint</Application>
  <PresentationFormat>Panorámica</PresentationFormat>
  <Paragraphs>227</Paragraphs>
  <Slides>19</Slides>
  <Notes>17</Notes>
  <HiddenSlides>0</HiddenSlides>
  <MMClips>3</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19</vt:i4>
      </vt:variant>
    </vt:vector>
  </HeadingPairs>
  <TitlesOfParts>
    <vt:vector size="27" baseType="lpstr">
      <vt:lpstr>Arial</vt:lpstr>
      <vt:lpstr>Calibri</vt:lpstr>
      <vt:lpstr>Calibri Light</vt:lpstr>
      <vt:lpstr>Cambria Math</vt:lpstr>
      <vt:lpstr>Futura Medium</vt:lpstr>
      <vt:lpstr>Verdana</vt:lpstr>
      <vt:lpstr>Wingdings</vt:lpstr>
      <vt:lpstr>Tema de Office</vt:lpstr>
      <vt:lpstr>IOS True Definition as a New Tool to Analyze the Clinical Performance of Restorative Materials.</vt:lpstr>
      <vt:lpstr>INTRODUCTION</vt:lpstr>
      <vt:lpstr>INTRODUCTION</vt:lpstr>
      <vt:lpstr>INTRODUCTION</vt:lpstr>
      <vt:lpstr>INTRODUCTION-----borrar diapo</vt:lpstr>
      <vt:lpstr>INTRODUCTION</vt:lpstr>
      <vt:lpstr>INTRODUCTION</vt:lpstr>
      <vt:lpstr>INTRODUCTION</vt:lpstr>
      <vt:lpstr>DENTAL WEAR </vt:lpstr>
      <vt:lpstr>OBJECTIVES </vt:lpstr>
      <vt:lpstr>RESULTS</vt:lpstr>
      <vt:lpstr>RESULTS</vt:lpstr>
      <vt:lpstr>PATIENT STUDY Nº3 What do we see comparing images?</vt:lpstr>
      <vt:lpstr>Presentación de PowerPoint</vt:lpstr>
      <vt:lpstr>Presentación de PowerPoint</vt:lpstr>
      <vt:lpstr>DISCUSSION What do we see comparing images?</vt:lpstr>
      <vt:lpstr>DISCUSSION What do we see comparing images?</vt:lpstr>
      <vt:lpstr>CONCLUSIONS</vt:lpstr>
      <vt:lpstr>REFERENCES</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IOS True Definition as a new tool to analyze the clinical performance of restorative materials.  </dc:title>
  <dc:creator>meriem benabdallah</dc:creator>
  <cp:lastModifiedBy>meriem benabdallah</cp:lastModifiedBy>
  <cp:revision>93</cp:revision>
  <dcterms:created xsi:type="dcterms:W3CDTF">2018-08-21T16:23:13Z</dcterms:created>
  <dcterms:modified xsi:type="dcterms:W3CDTF">2018-09-03T16:00:10Z</dcterms:modified>
</cp:coreProperties>
</file>